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41"/>
  </p:notesMasterIdLst>
  <p:sldIdLst>
    <p:sldId id="256" r:id="rId2"/>
    <p:sldId id="549" r:id="rId3"/>
    <p:sldId id="605" r:id="rId4"/>
    <p:sldId id="548" r:id="rId5"/>
    <p:sldId id="550" r:id="rId6"/>
    <p:sldId id="546" r:id="rId7"/>
    <p:sldId id="594" r:id="rId8"/>
    <p:sldId id="558" r:id="rId9"/>
    <p:sldId id="258" r:id="rId10"/>
    <p:sldId id="555" r:id="rId11"/>
    <p:sldId id="560" r:id="rId12"/>
    <p:sldId id="561" r:id="rId13"/>
    <p:sldId id="595" r:id="rId14"/>
    <p:sldId id="563" r:id="rId15"/>
    <p:sldId id="259" r:id="rId16"/>
    <p:sldId id="597" r:id="rId17"/>
    <p:sldId id="611" r:id="rId18"/>
    <p:sldId id="608" r:id="rId19"/>
    <p:sldId id="600" r:id="rId20"/>
    <p:sldId id="613" r:id="rId21"/>
    <p:sldId id="614" r:id="rId22"/>
    <p:sldId id="576" r:id="rId23"/>
    <p:sldId id="598" r:id="rId24"/>
    <p:sldId id="580" r:id="rId25"/>
    <p:sldId id="581" r:id="rId26"/>
    <p:sldId id="607" r:id="rId27"/>
    <p:sldId id="582" r:id="rId28"/>
    <p:sldId id="588" r:id="rId29"/>
    <p:sldId id="609" r:id="rId30"/>
    <p:sldId id="602" r:id="rId31"/>
    <p:sldId id="604" r:id="rId32"/>
    <p:sldId id="610" r:id="rId33"/>
    <p:sldId id="606" r:id="rId34"/>
    <p:sldId id="570" r:id="rId35"/>
    <p:sldId id="578" r:id="rId36"/>
    <p:sldId id="554" r:id="rId37"/>
    <p:sldId id="569" r:id="rId38"/>
    <p:sldId id="544" r:id="rId39"/>
    <p:sldId id="54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0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2B"/>
    <a:srgbClr val="FFFFFF"/>
    <a:srgbClr val="4472C4"/>
    <a:srgbClr val="B5B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18"/>
    <p:restoredTop sz="80952"/>
  </p:normalViewPr>
  <p:slideViewPr>
    <p:cSldViewPr snapToGrid="0" snapToObjects="1" showGuides="1">
      <p:cViewPr varScale="1">
        <p:scale>
          <a:sx n="98" d="100"/>
          <a:sy n="98" d="100"/>
        </p:scale>
        <p:origin x="1432" y="184"/>
      </p:cViewPr>
      <p:guideLst>
        <p:guide orient="horz" pos="2280"/>
        <p:guide pos="30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339DCF-AA96-4572-ADD2-4008CC5832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C24E012-B931-4105-B12A-9E54C5BD614A}">
      <dgm:prSet custT="1"/>
      <dgm:spPr/>
      <dgm:t>
        <a:bodyPr/>
        <a:lstStyle/>
        <a:p>
          <a:r>
            <a:rPr lang="en-US" sz="3200" i="1" dirty="0"/>
            <a:t>Semantic soundness theorem</a:t>
          </a:r>
          <a:br>
            <a:rPr lang="en-US" sz="3200" i="1" dirty="0"/>
          </a:br>
          <a:r>
            <a:rPr lang="en-US" sz="3200" dirty="0"/>
            <a:t> "Well-typed programs cannot go wrong"</a:t>
          </a:r>
        </a:p>
      </dgm:t>
    </dgm:pt>
    <dgm:pt modelId="{246EDC6F-2DAE-41CE-A51B-1B430AD18953}" type="parTrans" cxnId="{FAF7A387-EB18-45A5-8A0B-EC731EE51864}">
      <dgm:prSet/>
      <dgm:spPr/>
      <dgm:t>
        <a:bodyPr/>
        <a:lstStyle/>
        <a:p>
          <a:endParaRPr lang="en-US"/>
        </a:p>
      </dgm:t>
    </dgm:pt>
    <dgm:pt modelId="{EAAD8BA2-47B3-4F58-8395-49E9A2D3C680}" type="sibTrans" cxnId="{FAF7A387-EB18-45A5-8A0B-EC731EE51864}">
      <dgm:prSet/>
      <dgm:spPr/>
      <dgm:t>
        <a:bodyPr/>
        <a:lstStyle/>
        <a:p>
          <a:endParaRPr lang="en-US"/>
        </a:p>
      </dgm:t>
    </dgm:pt>
    <dgm:pt modelId="{32F582EA-5EA0-4170-AE0B-7B32F2696066}">
      <dgm:prSet custT="1"/>
      <dgm:spPr/>
      <dgm:t>
        <a:bodyPr/>
        <a:lstStyle/>
        <a:p>
          <a:r>
            <a:rPr lang="en-US" sz="3200" i="1" dirty="0"/>
            <a:t>Syntactic soundness theorem</a:t>
          </a:r>
          <a:r>
            <a:rPr lang="en-US" sz="3200" dirty="0"/>
            <a:t> </a:t>
          </a:r>
          <a:br>
            <a:rPr lang="en-US" sz="3200" dirty="0"/>
          </a:br>
          <a:r>
            <a:rPr lang="en-US" sz="3200" dirty="0"/>
            <a:t>Algorithm W that decides when programs are well-typed</a:t>
          </a:r>
        </a:p>
      </dgm:t>
    </dgm:pt>
    <dgm:pt modelId="{02296C96-50BF-4852-A6C2-F82BBC4B9FBC}" type="parTrans" cxnId="{BF7EB924-E313-4F82-A46D-49245182031D}">
      <dgm:prSet/>
      <dgm:spPr/>
      <dgm:t>
        <a:bodyPr/>
        <a:lstStyle/>
        <a:p>
          <a:endParaRPr lang="en-US"/>
        </a:p>
      </dgm:t>
    </dgm:pt>
    <dgm:pt modelId="{F82BE418-BF80-4A67-9D94-062096CDCF39}" type="sibTrans" cxnId="{BF7EB924-E313-4F82-A46D-49245182031D}">
      <dgm:prSet/>
      <dgm:spPr/>
      <dgm:t>
        <a:bodyPr/>
        <a:lstStyle/>
        <a:p>
          <a:endParaRPr lang="en-US"/>
        </a:p>
      </dgm:t>
    </dgm:pt>
    <dgm:pt modelId="{49406538-92B3-44E7-AEDA-653B549580BD}" type="pres">
      <dgm:prSet presAssocID="{06339DCF-AA96-4572-ADD2-4008CC58325F}" presName="root" presStyleCnt="0">
        <dgm:presLayoutVars>
          <dgm:dir/>
          <dgm:resizeHandles val="exact"/>
        </dgm:presLayoutVars>
      </dgm:prSet>
      <dgm:spPr/>
    </dgm:pt>
    <dgm:pt modelId="{8B98F576-48C4-41CB-87FC-337D7D6CCC9E}" type="pres">
      <dgm:prSet presAssocID="{8C24E012-B931-4105-B12A-9E54C5BD614A}" presName="compNode" presStyleCnt="0"/>
      <dgm:spPr/>
    </dgm:pt>
    <dgm:pt modelId="{9EEA577A-0458-476B-BDC5-16C94ACA1F1D}" type="pres">
      <dgm:prSet presAssocID="{8C24E012-B931-4105-B12A-9E54C5BD614A}" presName="bgRect" presStyleLbl="bgShp" presStyleIdx="0" presStyleCnt="2" custScaleY="104575" custLinFactNeighborX="4164" custLinFactNeighborY="2004"/>
      <dgm:spPr>
        <a:solidFill>
          <a:schemeClr val="accent4">
            <a:lumMod val="75000"/>
          </a:schemeClr>
        </a:solidFill>
      </dgm:spPr>
    </dgm:pt>
    <dgm:pt modelId="{36F1C89A-6417-4C41-BC18-89D13D618D55}" type="pres">
      <dgm:prSet presAssocID="{8C24E012-B931-4105-B12A-9E54C5BD614A}" presName="iconRect" presStyleLbl="node1" presStyleIdx="0" presStyleCnt="2" custScaleX="100000" custScaleY="100294" custLinFactNeighborX="-23503" custLinFactNeighborY="174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t Belt with solid fill"/>
        </a:ext>
      </dgm:extLst>
    </dgm:pt>
    <dgm:pt modelId="{08D6CCC2-363C-43E8-981F-8D5FFF764EDC}" type="pres">
      <dgm:prSet presAssocID="{8C24E012-B931-4105-B12A-9E54C5BD614A}" presName="spaceRect" presStyleCnt="0"/>
      <dgm:spPr/>
    </dgm:pt>
    <dgm:pt modelId="{D62D8ECE-2225-48F2-80C6-0BE87BC7716E}" type="pres">
      <dgm:prSet presAssocID="{8C24E012-B931-4105-B12A-9E54C5BD614A}" presName="parTx" presStyleLbl="revTx" presStyleIdx="0" presStyleCnt="2" custScaleX="121194" custLinFactNeighborX="-7442" custLinFactNeighborY="-3834">
        <dgm:presLayoutVars>
          <dgm:chMax val="0"/>
          <dgm:chPref val="0"/>
        </dgm:presLayoutVars>
      </dgm:prSet>
      <dgm:spPr/>
    </dgm:pt>
    <dgm:pt modelId="{E8DD15F2-6388-4A32-B409-AC1D21355FDF}" type="pres">
      <dgm:prSet presAssocID="{EAAD8BA2-47B3-4F58-8395-49E9A2D3C680}" presName="sibTrans" presStyleCnt="0"/>
      <dgm:spPr/>
    </dgm:pt>
    <dgm:pt modelId="{64D9B358-B7DE-450A-B4E8-CA7123F65BC7}" type="pres">
      <dgm:prSet presAssocID="{32F582EA-5EA0-4170-AE0B-7B32F2696066}" presName="compNode" presStyleCnt="0"/>
      <dgm:spPr/>
    </dgm:pt>
    <dgm:pt modelId="{499B8BEA-6E95-4E5B-AACA-70DF995D89A1}" type="pres">
      <dgm:prSet presAssocID="{32F582EA-5EA0-4170-AE0B-7B32F2696066}" presName="bgRect" presStyleLbl="bgShp" presStyleIdx="1" presStyleCnt="2" custLinFactNeighborX="5089" custLinFactNeighborY="1002"/>
      <dgm:spPr>
        <a:solidFill>
          <a:schemeClr val="accent5"/>
        </a:solidFill>
      </dgm:spPr>
    </dgm:pt>
    <dgm:pt modelId="{DF5867B7-34E9-401A-9F59-CC30DA34892F}" type="pres">
      <dgm:prSet presAssocID="{32F582EA-5EA0-4170-AE0B-7B32F2696066}" presName="iconRect" presStyleLbl="node1" presStyleIdx="1" presStyleCnt="2" custLinFactNeighborX="-29596" custLinFactNeighborY="87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4552D0F8-1F1D-4FAE-85B5-BFCEB43D8D02}" type="pres">
      <dgm:prSet presAssocID="{32F582EA-5EA0-4170-AE0B-7B32F2696066}" presName="spaceRect" presStyleCnt="0"/>
      <dgm:spPr/>
    </dgm:pt>
    <dgm:pt modelId="{A7C392A9-D470-4AC5-B8E7-7785C6429773}" type="pres">
      <dgm:prSet presAssocID="{32F582EA-5EA0-4170-AE0B-7B32F2696066}" presName="parTx" presStyleLbl="revTx" presStyleIdx="1" presStyleCnt="2" custScaleX="138851">
        <dgm:presLayoutVars>
          <dgm:chMax val="0"/>
          <dgm:chPref val="0"/>
        </dgm:presLayoutVars>
      </dgm:prSet>
      <dgm:spPr/>
    </dgm:pt>
  </dgm:ptLst>
  <dgm:cxnLst>
    <dgm:cxn modelId="{BF7EB924-E313-4F82-A46D-49245182031D}" srcId="{06339DCF-AA96-4572-ADD2-4008CC58325F}" destId="{32F582EA-5EA0-4170-AE0B-7B32F2696066}" srcOrd="1" destOrd="0" parTransId="{02296C96-50BF-4852-A6C2-F82BBC4B9FBC}" sibTransId="{F82BE418-BF80-4A67-9D94-062096CDCF39}"/>
    <dgm:cxn modelId="{FAF7A387-EB18-45A5-8A0B-EC731EE51864}" srcId="{06339DCF-AA96-4572-ADD2-4008CC58325F}" destId="{8C24E012-B931-4105-B12A-9E54C5BD614A}" srcOrd="0" destOrd="0" parTransId="{246EDC6F-2DAE-41CE-A51B-1B430AD18953}" sibTransId="{EAAD8BA2-47B3-4F58-8395-49E9A2D3C680}"/>
    <dgm:cxn modelId="{5013D8C4-AD69-4AAD-BA2F-3F2B9BE46DE2}" type="presOf" srcId="{8C24E012-B931-4105-B12A-9E54C5BD614A}" destId="{D62D8ECE-2225-48F2-80C6-0BE87BC7716E}" srcOrd="0" destOrd="0" presId="urn:microsoft.com/office/officeart/2018/2/layout/IconVerticalSolidList"/>
    <dgm:cxn modelId="{DC4B20C6-4AB8-4A96-AC97-568002D95B2C}" type="presOf" srcId="{32F582EA-5EA0-4170-AE0B-7B32F2696066}" destId="{A7C392A9-D470-4AC5-B8E7-7785C6429773}" srcOrd="0" destOrd="0" presId="urn:microsoft.com/office/officeart/2018/2/layout/IconVerticalSolidList"/>
    <dgm:cxn modelId="{4313CAF2-426C-4D03-A1FD-6573FA3BA4B2}" type="presOf" srcId="{06339DCF-AA96-4572-ADD2-4008CC58325F}" destId="{49406538-92B3-44E7-AEDA-653B549580BD}" srcOrd="0" destOrd="0" presId="urn:microsoft.com/office/officeart/2018/2/layout/IconVerticalSolidList"/>
    <dgm:cxn modelId="{D1DD5940-B7DD-44AC-8C54-206B2AC0B83F}" type="presParOf" srcId="{49406538-92B3-44E7-AEDA-653B549580BD}" destId="{8B98F576-48C4-41CB-87FC-337D7D6CCC9E}" srcOrd="0" destOrd="0" presId="urn:microsoft.com/office/officeart/2018/2/layout/IconVerticalSolidList"/>
    <dgm:cxn modelId="{6503B45B-F6C5-4F64-ADE7-4E5CFFC2A41D}" type="presParOf" srcId="{8B98F576-48C4-41CB-87FC-337D7D6CCC9E}" destId="{9EEA577A-0458-476B-BDC5-16C94ACA1F1D}" srcOrd="0" destOrd="0" presId="urn:microsoft.com/office/officeart/2018/2/layout/IconVerticalSolidList"/>
    <dgm:cxn modelId="{31BBDFE7-6379-44A7-A584-DB8E24F34AC3}" type="presParOf" srcId="{8B98F576-48C4-41CB-87FC-337D7D6CCC9E}" destId="{36F1C89A-6417-4C41-BC18-89D13D618D55}" srcOrd="1" destOrd="0" presId="urn:microsoft.com/office/officeart/2018/2/layout/IconVerticalSolidList"/>
    <dgm:cxn modelId="{E348BCAA-E8AC-46DC-B85E-CB6AD41B53A2}" type="presParOf" srcId="{8B98F576-48C4-41CB-87FC-337D7D6CCC9E}" destId="{08D6CCC2-363C-43E8-981F-8D5FFF764EDC}" srcOrd="2" destOrd="0" presId="urn:microsoft.com/office/officeart/2018/2/layout/IconVerticalSolidList"/>
    <dgm:cxn modelId="{187A8C3E-B810-4ED5-AC0C-08E4132DED9B}" type="presParOf" srcId="{8B98F576-48C4-41CB-87FC-337D7D6CCC9E}" destId="{D62D8ECE-2225-48F2-80C6-0BE87BC7716E}" srcOrd="3" destOrd="0" presId="urn:microsoft.com/office/officeart/2018/2/layout/IconVerticalSolidList"/>
    <dgm:cxn modelId="{25D017BA-6F81-4345-A025-0AC9E2EEE5B2}" type="presParOf" srcId="{49406538-92B3-44E7-AEDA-653B549580BD}" destId="{E8DD15F2-6388-4A32-B409-AC1D21355FDF}" srcOrd="1" destOrd="0" presId="urn:microsoft.com/office/officeart/2018/2/layout/IconVerticalSolidList"/>
    <dgm:cxn modelId="{951D8378-189A-447A-AFBA-06F4DBA5A57E}" type="presParOf" srcId="{49406538-92B3-44E7-AEDA-653B549580BD}" destId="{64D9B358-B7DE-450A-B4E8-CA7123F65BC7}" srcOrd="2" destOrd="0" presId="urn:microsoft.com/office/officeart/2018/2/layout/IconVerticalSolidList"/>
    <dgm:cxn modelId="{ED5D92B2-5CF0-4AC0-88D6-47E0C8123BF5}" type="presParOf" srcId="{64D9B358-B7DE-450A-B4E8-CA7123F65BC7}" destId="{499B8BEA-6E95-4E5B-AACA-70DF995D89A1}" srcOrd="0" destOrd="0" presId="urn:microsoft.com/office/officeart/2018/2/layout/IconVerticalSolidList"/>
    <dgm:cxn modelId="{D74FEE4A-89CD-4AFF-89AA-330C2C6507B3}" type="presParOf" srcId="{64D9B358-B7DE-450A-B4E8-CA7123F65BC7}" destId="{DF5867B7-34E9-401A-9F59-CC30DA34892F}" srcOrd="1" destOrd="0" presId="urn:microsoft.com/office/officeart/2018/2/layout/IconVerticalSolidList"/>
    <dgm:cxn modelId="{6A49FBBE-B548-49F2-81A2-8B7E19F006D3}" type="presParOf" srcId="{64D9B358-B7DE-450A-B4E8-CA7123F65BC7}" destId="{4552D0F8-1F1D-4FAE-85B5-BFCEB43D8D02}" srcOrd="2" destOrd="0" presId="urn:microsoft.com/office/officeart/2018/2/layout/IconVerticalSolidList"/>
    <dgm:cxn modelId="{DD6D011C-FACA-4B86-92F9-27FA511EE202}" type="presParOf" srcId="{64D9B358-B7DE-450A-B4E8-CA7123F65BC7}" destId="{A7C392A9-D470-4AC5-B8E7-7785C64297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A577A-0458-476B-BDC5-16C94ACA1F1D}">
      <dsp:nvSpPr>
        <dsp:cNvPr id="0" name=""/>
        <dsp:cNvSpPr/>
      </dsp:nvSpPr>
      <dsp:spPr>
        <a:xfrm>
          <a:off x="-158064" y="925865"/>
          <a:ext cx="6588691" cy="181718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1C89A-6417-4C41-BC18-89D13D618D55}">
      <dsp:nvSpPr>
        <dsp:cNvPr id="0" name=""/>
        <dsp:cNvSpPr/>
      </dsp:nvSpPr>
      <dsp:spPr>
        <a:xfrm>
          <a:off x="0" y="1316343"/>
          <a:ext cx="1000430" cy="10014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D8ECE-2225-48F2-80C6-0BE87BC7716E}">
      <dsp:nvSpPr>
        <dsp:cNvPr id="0" name=""/>
        <dsp:cNvSpPr/>
      </dsp:nvSpPr>
      <dsp:spPr>
        <a:xfrm>
          <a:off x="857511" y="861120"/>
          <a:ext cx="5434064" cy="1817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319" tIns="192319" rIns="192319" bIns="192319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 dirty="0"/>
            <a:t>Semantic soundness theorem</a:t>
          </a:r>
          <a:br>
            <a:rPr lang="en-US" sz="3200" i="1" kern="1200" dirty="0"/>
          </a:br>
          <a:r>
            <a:rPr lang="en-US" sz="3200" kern="1200" dirty="0"/>
            <a:t> "Well-typed programs cannot go wrong"</a:t>
          </a:r>
        </a:p>
      </dsp:txBody>
      <dsp:txXfrm>
        <a:off x="857511" y="861120"/>
        <a:ext cx="5434064" cy="1817189"/>
      </dsp:txXfrm>
    </dsp:sp>
    <dsp:sp modelId="{499B8BEA-6E95-4E5B-AACA-70DF995D89A1}">
      <dsp:nvSpPr>
        <dsp:cNvPr id="0" name=""/>
        <dsp:cNvSpPr/>
      </dsp:nvSpPr>
      <dsp:spPr>
        <a:xfrm>
          <a:off x="-97118" y="3205923"/>
          <a:ext cx="6588691" cy="1737689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867B7-34E9-401A-9F59-CC30DA34892F}">
      <dsp:nvSpPr>
        <dsp:cNvPr id="0" name=""/>
        <dsp:cNvSpPr/>
      </dsp:nvSpPr>
      <dsp:spPr>
        <a:xfrm>
          <a:off x="0" y="3566824"/>
          <a:ext cx="1000430" cy="9984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92A9-D470-4AC5-B8E7-7785C6429773}">
      <dsp:nvSpPr>
        <dsp:cNvPr id="0" name=""/>
        <dsp:cNvSpPr/>
      </dsp:nvSpPr>
      <dsp:spPr>
        <a:xfrm>
          <a:off x="795344" y="3188511"/>
          <a:ext cx="6225764" cy="1817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319" tIns="192319" rIns="192319" bIns="192319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 dirty="0"/>
            <a:t>Syntactic soundness theorem</a:t>
          </a:r>
          <a:r>
            <a:rPr lang="en-US" sz="3200" kern="1200" dirty="0"/>
            <a:t> </a:t>
          </a:r>
          <a:br>
            <a:rPr lang="en-US" sz="3200" kern="1200" dirty="0"/>
          </a:br>
          <a:r>
            <a:rPr lang="en-US" sz="3200" kern="1200" dirty="0"/>
            <a:t>Algorithm W that decides when programs are well-typed</a:t>
          </a:r>
        </a:p>
      </dsp:txBody>
      <dsp:txXfrm>
        <a:off x="795344" y="3188511"/>
        <a:ext cx="6225764" cy="1817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5:34:19.6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0 188 16383,'45'-3'0,"-1"0"0,-31 3 0,36 0 0,1 0 0,6 0 0,8 0 0,-1 0 0,3 0 0,16 0 0,2 0 0,-7 0 0,0 0 0,5 0 0,0 0 0,-12 0 0,1 0 0,11 0 0,-1 0 0,-16 0 0,-1 0 0,12 0 0,-4 0 0,3 0 0,1 0 0,-60 0 0,-1 0 0,24 0 0,23 0 0,12 0 0,-10 0 0,4 0 0,4 0 0,1 0 0,4 0 0,2 0 0,0 0 0,4 0 0,1 0 0,1 0 0,-1 0 0,1 0 0,-1 0 0,1 0 0,1 0 0,4 0 0,1 0 0,0 0 0,-2 0 0,-9 0 0,-3 0 0,1 0 0,1 0 0,6 0 0,3 0 0,-2 0 0,-3 0 0,11 0 0,-4 0 0,0 0 0,3 0 0,0 0 0,-3 0 0,-13 0 0,-3 0 0,-2 0 0,28 0 0,-5 0 0,-17 0 0,-2 0 0,-1 0 0,-2 0 0,-16 0 0,-1 0 0,11 0 0,1 0 0,-11 0 0,-1 0 0,-1 0 0,0 0 0,-1 0 0,-1 0 0,2 0 0,0 0 0,2 0 0,-1 0 0,-1 0 0,0 0 0,0 0 0,-3 0 0,33 0 0,-21 0 0,4 0 0,-5 0 0,3 0 0,21 0 0,5 0 0,5 0 0,1 0 0,0 0 0,2 0 0,-27 0 0,2 0 0,-3 0 0,16 0 0,-3 0 0,-8 0 0,-4 0 0,-16 0 0,-7 0 0,1 0 0,-11 0 0,-32 0 0,72 0 0,4 0 0,16 0 0,-23 0 0,7 0 0,5 0 0,2 0 0,-6 0 0,3 0 0,1 0 0,2 0 0,-1 0 0,5 0 0,0 0 0,1 0 0,1 0 0,1 0 0,-12 0 0,2 0 0,0 0 0,0 0 0,0 0 0,-2 0 0,10 0 0,-1 0 0,-2 0 0,2 0 0,0 0 0,-10 0 0,2 0 0,0 0 0,0 0 0,-1 0 0,-3 0 0,8 0 0,-2 0 0,-1 0 0,-1 0 0,-2 0 0,13 0 0,-2 0 0,-2 0 0,-2 0 0,-9 1 0,-2 0 0,-2-1 0,-5-2 0,2-3 0,-4-2 0,-6 2 0,8 3 0,-10-1 0,6-14 0,-55 17 0,-7-3 0,19 2 0,5-1 0,15-3 0,10 0 0,22 4 0,8 0 0,-14-2 0,4 0 0,3 0 0,11 2 0,4 2 0,-2-1 0,-2-2 0,-2-2 0,-2 0 0,-9-2 0,-2-2 0,-3 1 0,21-4 0,-9-1 0,6-9 0,-38 13 0,-45 8 0,0 0 0,28 0 0,0 0 0,38 0 0,-5 0 0,26 0 0,-10 0 0,9 0 0,-25 0 0,-3 0 0,-31 0 0,1 0 0,-23 0 0,2 0 0,2 0 0,15 0 0,-9 0 0,16 0 0,-8 0 0,-9 0 0,15 0 0,-18 0 0,0 0 0,-1 0 0,-4 0 0,0 0 0,3-3 0,-2 3 0,2-3 0,0 0 0,-4 3 0,8-3 0,23-11 0,12 10 0,16 1 0,-25 9 0,14 21 0,-35-17 0,16 8 0,-28-14 0,-8-1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7:23:11.27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78 16383,'78'-4'0,"1"-1"0,-11 1 0,0 1 0,13 2 0,-2 2 0,-20-1 0,-3 0 0,-3 0 0,-5 0 0,5 0 0,-11 0 0,-37 0 0,59 0 0,-12 0 0,7 0 0,22 0 0,6 0 0,10 0 0,2 0 0,-6 0 0,0 0 0,5 0 0,0 0 0,-8 0 0,-2 0 0,6 0 0,-5 0 0,-21 0 0,-5 0 0,-9 0 0,-5 0 0,16 0 0,-36 0 0,12 0 0,-12 0 0,-2 0 0,23 0 0,-10 0 0,39 0 0,-29 0 0,2 0 0,1 0 0,1 0 0,14 0 0,1 0 0,-16 0 0,1 0 0,17 0 0,2 0 0,-3 0 0,1 0 0,20 0 0,4 0 0,5 0 0,-1 0 0,-3 0 0,-3 0 0,-9 0 0,-6 0 0,21-3 0,-41 3 0,-41-2 0,-8 2 0,14 0 0,17 0 0,28 0 0,-19-1 0,4 2 0,9 3 0,4 0 0,14-3 0,3 0 0,4 3 0,1 0 0,5-4 0,0 0 0,-10 0 0,-1 0 0,0 0 0,-4 0 0,-22 0 0,-5 0 0,23 0 0,-39 0 0,-27 0 0,8 0 0,-2 0 0,30 12 0,14-9 0,23 9 0,-30-8 0,0-1 0,44-1 0,-43 2 0,-2-1 0,21-3 0,-6 0 0,-31 0 0,-7 0 0,3 0 0,9 0 0,19 0 0,21 0 0,2 0 0,-31 0 0,2 0 0,0 0 0,1 0 0,9 0 0,1 0 0,-8 0 0,-2 0 0,-1 0 0,-2 0 0,29 0 0,-11 0 0,-11 0 0,18 0 0,-36 0 0,34 0 0,-16 7 0,-9-3 0,6 2 0,23 5 0,6 3 0,7 1 0,1-1 0,4-2 0,-2-2 0,-15 0 0,-6-3 0,-19-7 0,-4 0 0,19 0 0,-29 0 0,-13 0 0,-12 3 0,-3-2 0,10 2 0,10-3 0,5 0 0,13-5 0,-15 3 0,8-3 0,-23 1 0,11 3 0,-19-3 0,4 4 0,3-2 0,-7-1 0,12-2 0,5-3 0,-12 3 0,11-1 0,-15 1 0,-1 4 0,13-4 0,-12 4 0,22-6 0,-22 6 0,28-4 0,-31 5 0,21-6 0,-22 4 0,12-4 0,-3 6 0,-2 0 0,4 0 0,-8-2 0,5 1 0,1-3 0,0 1 0,-2 0 0,0-3 0,7 5 0,-10-3 0,9 4 0,-7 0 0,-3 0 0,16-3 0,-14 3 0,8-2 0,-5 2 0,-5 0 0,12-3 0,-12 2 0,6-5 0,0 0 0,-8 2 0,14-5 0,-14 7 0,12-1 0,-1-1 0,-5 1 0,3-2 0,-6 0 0,1 3 0,7-3 0,-6 3 0,4-5 0,-4 1 0,-1 1 0,6 0 0,-4 2 0,0-1 0,1-2 0,-3 3 0,1-4 0,2 2 0,-1 2 0,2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7:23:14.40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35 16383,'98'6'0,"-32"-1"0,2 0 0,-3 3 0,1 0 0,14 2 0,5-2 0,10-2 0,4-1 0,-31-2 0,2 0 0,1-1 0,9-2 0,2-1 0,2 2 0,4 4 0,2 2 0,2-2 0,-18-3 0,1-1 0,1-1 0,0 2 0,23 3 0,-1 2 0,0-1 0,1-5 0,-1-2 0,-1 1 0,-10 0 0,-1 0 0,-3 0 0,-8 0 0,-1 0 0,-3 0 0,24 0 0,-4 0 0,-14 0 0,-2 0 0,-1 0 0,-2 0 0,-12 0 0,-2 0 0,9 0 0,2 0 0,5-1 0,2 2 0,10 3 0,3 0 0,4-3 0,3 0 0,-29 2 0,2 0 0,1 0 0,7-3 0,0 0 0,0 0 0,-5 0 0,0 0 0,1 0 0,11 0 0,2 0 0,-5 0 0,12 0 0,-5 0 0,5 0 0,-5 0 0,-28 0 0,-2 0 0,-1 0 0,-2 0 0,26 0 0,19 0 0,-27 0 0,-18 0 0,0 0 0,29 0 0,-28 0 0,1 0 0,-5 0 0,1 0 0,-1 0 0,0 0 0,1 0 0,-4 0 0,22 0 0,5 0 0,-18 0 0,10 0 0,0 0 0,0 6 0,21 2 0,6 8 0,-44-8 0,2 0 0,13 1 0,2-1 0,-4-3 0,3-2 0,18 2 0,3-2 0,-5-2 0,-1-2 0,-1 1 0,0 0 0,-4 0 0,-5 0 0,-16 0 0,-4 0 0,21-2 0,-37 2 0,-29-5 0,2 3 0,14-6 0,6-5 0,16 0 0,10-4 0,-18 7 0,15-7 0,-18 7 0,0-1 0,8 6 0,-8 5 0,11 0 0,-1 0 0,-15 0 0,2 0 0,-23 0 0,6 0 0,3 0 0,11 0 0,10 0 0,17 0 0,-8 0 0,-2 0 0,-3 0 0,-8-5 0,-5 3 0,1-6 0,-19 8 0,4-4 0,16 4 0,0 0 0,4 0 0,6 0 0,-2-12 0,-2 9 0,5-12 0,-21 14 0,0-8 0,0 7 0,0-10 0,-5 10 0,4-7 0,-9 6 0,7-3 0,-3-1 0,0 1 0,1 2 0,-2-1 0,19 0 0,-9 1 0,22-1 0,-1 5 0,23 0 0,-18 0 0,2 0 0,34 0 0,14 0 0,-42 0 0,-19 0 0,-9 0 0,-21 0 0,5 0 0,3 0 0,-5 0 0,12 3 0,-8 1 0,0 4 0,4 0 0,-12-3 0,4-2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3F7CF-96A3-4F45-92A5-9A04A618115C}" type="datetimeFigureOut">
              <a:rPr lang="en-US" smtClean="0"/>
              <a:t>6/12/22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A74D0-9767-9041-B311-853E8CE6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2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 who knows the system the best is the only person that has to deal with the dependent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69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 who knows the system the best is the only person that has to deal with the dependent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9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 who knows the system the best is the only person that has to deal with the dependent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6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Type-level computation</a:t>
            </a:r>
          </a:p>
          <a:p>
            <a:r>
              <a:rPr lang="en-US" dirty="0"/>
              <a:t>Reflection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76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74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8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type of </a:t>
            </a:r>
            <a:r>
              <a:rPr lang="en-US" dirty="0" err="1"/>
              <a:t>read_db</a:t>
            </a:r>
            <a:r>
              <a:rPr lang="en-US" dirty="0"/>
              <a:t> is principal so Haskell can infer it  (well, slightly more general than this)</a:t>
            </a:r>
          </a:p>
          <a:p>
            <a:endParaRPr lang="en-US" dirty="0"/>
          </a:p>
          <a:p>
            <a:r>
              <a:rPr lang="en-US" dirty="0"/>
              <a:t>But there is a relationship between the type of </a:t>
            </a:r>
            <a:r>
              <a:rPr lang="en-US" dirty="0" err="1"/>
              <a:t>classes_schema</a:t>
            </a:r>
            <a:r>
              <a:rPr lang="en-US" dirty="0"/>
              <a:t> and the type of </a:t>
            </a:r>
            <a:r>
              <a:rPr lang="en-US" dirty="0" err="1"/>
              <a:t>classes_data</a:t>
            </a:r>
            <a:r>
              <a:rPr lang="en-US" dirty="0"/>
              <a:t>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50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Constraints display the relationships between </a:t>
            </a:r>
          </a:p>
          <a:p>
            <a:r>
              <a:rPr lang="en-US" dirty="0"/>
              <a:t>types --- what needs to be present in the two </a:t>
            </a:r>
          </a:p>
          <a:p>
            <a:r>
              <a:rPr lang="en-US" dirty="0"/>
              <a:t>tables?</a:t>
            </a:r>
          </a:p>
          <a:p>
            <a:r>
              <a:rPr lang="en-US" dirty="0"/>
              <a:t>Don't need to completely sacrifice type inference</a:t>
            </a:r>
          </a:p>
          <a:p>
            <a:r>
              <a:rPr lang="en-US" dirty="0"/>
              <a:t>in presence of fancy types (in Haskell)</a:t>
            </a:r>
          </a:p>
          <a:p>
            <a:r>
              <a:rPr lang="en-US" dirty="0"/>
              <a:t>And Milner likes that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[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Row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"prof"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String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    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"students" [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],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    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course_id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String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] 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01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Server: Ensures web application provides exactly this functionality</a:t>
            </a:r>
          </a:p>
          <a:p>
            <a:r>
              <a:rPr lang="en-US" sz="1200" dirty="0"/>
              <a:t>Client: Receives values of the associated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2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are the most practical form of machine checked program verification.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58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89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93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7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45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 out relationship between string value and type of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2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basically an example of refinement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58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"wrong" is called "undefined"  today, could be a </a:t>
            </a:r>
            <a:r>
              <a:rPr lang="en-US" dirty="0" err="1"/>
              <a:t>segfault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 system is making a distinction, but the distinction is defined by semantics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"A well-typed program in a strongly typed language has no undefined behavior"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06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Dependent types are an old idea. More than 50 years old now. </a:t>
            </a:r>
          </a:p>
          <a:p>
            <a:endParaRPr lang="en-US" dirty="0"/>
          </a:p>
          <a:p>
            <a:r>
              <a:rPr lang="en-US" dirty="0"/>
              <a:t>But, significant advance in terms of programming in the past 20 years.</a:t>
            </a:r>
          </a:p>
          <a:p>
            <a:endParaRPr lang="en-US" dirty="0"/>
          </a:p>
          <a:p>
            <a:r>
              <a:rPr lang="en-US" dirty="0"/>
              <a:t>So why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9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practical programmers use them?</a:t>
            </a:r>
          </a:p>
          <a:p>
            <a:r>
              <a:rPr lang="en-US" dirty="0"/>
              <a:t>Examples in Haskell, but equally valid (and perhaps more viable) in other languages</a:t>
            </a:r>
          </a:p>
          <a:p>
            <a:r>
              <a:rPr lang="en-US" dirty="0"/>
              <a:t>Focus is NOT on theorem proving</a:t>
            </a:r>
          </a:p>
          <a:p>
            <a:r>
              <a:rPr lang="en-US" dirty="0"/>
              <a:t>Goal: breadth, not depth</a:t>
            </a:r>
          </a:p>
          <a:p>
            <a:r>
              <a:rPr lang="en-US" dirty="0"/>
              <a:t>Demonstrate that types can make distinctions and express relationships between values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3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8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148D-B8AA-AA0A-63FA-760D6B625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41E3B-1BDF-A919-6403-C5C652C79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A4FDD-D55C-B9A7-CE91-FCE3A70AE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5CC89-5072-B225-6156-D2810DDE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5FC1F-5B96-FE46-0D65-E1DCD7E6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3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2EEB-5552-BB95-CF36-97150D24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8091F-341E-6654-AF19-C86E6FB3C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D337E-5FBB-E977-1E95-894C4350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8D739-11FD-1C7B-DD12-C52733F1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40-78F2-4384-3EAA-8394FF13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1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FE21C-14CF-F335-1EE1-AE268EE20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C20F4-7D49-66D2-C7C1-5D90A0D2B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1161-6625-AF39-8680-41BA9A7A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249C-D5A0-52F2-EAB4-6C8507F3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2FE45-FCD8-CEB3-1F5F-7FD58242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9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52-25DE-C647-934B-82B88214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CD9A-0528-8B3D-0385-018DBBBEA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BE6-7852-1959-8616-9FE433E7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02558-C807-97EE-02CD-C7E328E4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43F70-728D-AFA9-8098-7C9774C7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4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367E-7782-4585-788C-1768F99C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9406F-4F9A-BE42-DB95-1A5801A73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0B5B2-C885-873F-A92A-860CE7E7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F77CF-1640-9F6A-63AF-68C5AC21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930E1-4329-A80C-B308-7A03D7EA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5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DE12-E119-780F-0532-76910409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A0B42-4C3C-F3C9-D545-E0E36AF8F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CAD64-5685-5E4F-97AE-3C3E6683A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7C21F-E9AA-89C8-81AA-9FB68C6C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3D79E-FA79-1A80-65D0-8114FE38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D58A5-79AC-4748-A00A-9E8EBD64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5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4540-4409-92FA-1A6F-AB133F889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7C9E-A018-BB8A-771E-FFC812CA1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0A8EA-7D79-7BBE-941E-C680B2DBD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BA1CD0-B650-A866-EBD3-842153A03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69261-4084-10F9-83A7-6799D458F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727FC-7111-8541-ABB7-5EB11707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F434-4083-3E63-1530-8736A96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E2BA3-9841-07E5-355E-D13FCE00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9418-C66A-7A61-C5BB-4BF38EC3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03982E-C2B0-943D-1491-D664E790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2064A-3E80-0C57-0B58-611CAFA5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D1D7A-814D-228E-9BE2-7C437561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977F0-BA64-D1C6-7248-D267E495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0C973-22EF-D8C6-B46B-20D4E555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BAB85-A5C5-8DDF-461D-C8ADFE47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B25F-9DF8-3365-79A7-B7AA394C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44BC3-BB2B-97A8-9CC1-E9246B83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02ADB-5999-6408-458F-8FCB0E9D1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4A62-953F-951E-C61F-A8C62528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74769-3F37-1D8E-5FCA-B05F3E0D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52EF6-FB68-4BD6-516D-71511554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9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E24C-F052-CDD4-7B6F-5A851269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91B3D-D5FE-28CC-D7CF-8727F36D4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66D62-316F-3FCA-3A62-AB29DF0BC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18C4A-BF6D-2927-354F-4C34ED5E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BBD44-8E39-2328-3200-6573DC647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274BE-760A-C4D9-9B92-D908B693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4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797F3-9093-1F39-6937-9366689B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FDAC3-5128-3E31-88F8-60CB7E4C7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2451-A6B1-4AE0-CDE9-AC1BB843E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6/12/22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837B6-F1A9-FE4B-9DE2-49B3B1667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01754-870E-BC09-B573-C34CD272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user/PeranerdErndrerd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E24F0718-B582-6968-B862-A3C8591D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D5756-5088-DE85-873A-CF4EB8B00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kern="1200">
                <a:latin typeface="+mj-lt"/>
                <a:ea typeface="+mj-ea"/>
                <a:cs typeface="+mj-cs"/>
              </a:rPr>
              <a:t>What are dependent types and what are they good for?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D36E5-23F7-7BFA-6637-FA5AF5491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8" y="4629234"/>
            <a:ext cx="4165461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dirty="0"/>
              <a:t>Stephanie Weirich</a:t>
            </a:r>
          </a:p>
          <a:p>
            <a:pPr algn="l"/>
            <a:endParaRPr lang="en-US" sz="1300" dirty="0"/>
          </a:p>
          <a:p>
            <a:pPr algn="l"/>
            <a:r>
              <a:rPr lang="en-US" sz="1400" dirty="0"/>
              <a:t>ENIAC President's Distinguished Professor of </a:t>
            </a:r>
            <a:br>
              <a:rPr lang="en-US" sz="1400" dirty="0"/>
            </a:br>
            <a:r>
              <a:rPr lang="en-US" sz="1400" dirty="0"/>
              <a:t>Computer and Information Science</a:t>
            </a:r>
            <a:br>
              <a:rPr lang="en-US" sz="1400" dirty="0"/>
            </a:br>
            <a:r>
              <a:rPr lang="en-US" sz="2800" dirty="0"/>
              <a:t>University of Pennsylvania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1120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84D85-70D1-DB7F-D6F9-0B8D59A7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/>
              <a:t>Milner's Contributions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C3F170-E20C-D767-5E98-B6210E4418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928506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999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AC7585D-D3CB-CF45-7838-FF0D827A3A4A}"/>
              </a:ext>
            </a:extLst>
          </p:cNvPr>
          <p:cNvSpPr/>
          <p:nvPr/>
        </p:nvSpPr>
        <p:spPr>
          <a:xfrm>
            <a:off x="775062" y="261257"/>
            <a:ext cx="10650583" cy="14294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A0E14-A312-9BE5-E782-2C94246E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85" y="365125"/>
            <a:ext cx="10265229" cy="1325563"/>
          </a:xfr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Semantic Soundness Theorem: </a:t>
            </a:r>
            <a:br>
              <a:rPr lang="en-US" dirty="0"/>
            </a:br>
            <a:r>
              <a:rPr lang="en-US" dirty="0"/>
              <a:t>"Well-typed Programs cannot go wrong"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31E2-8334-EEDA-8B4E-B084BFDF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Semantics includes a value "wrong" that corresponds to run-time failure </a:t>
            </a:r>
          </a:p>
          <a:p>
            <a:pPr lvl="1"/>
            <a:r>
              <a:rPr lang="en-US" sz="2800" dirty="0"/>
              <a:t>EXAMPLE:  using a function value as a conditional</a:t>
            </a:r>
          </a:p>
          <a:p>
            <a:r>
              <a:rPr lang="en-US" sz="3200" dirty="0"/>
              <a:t>Type system assigns types to some expressions and semantic values, but "wrong" does not have a type</a:t>
            </a:r>
          </a:p>
          <a:p>
            <a:r>
              <a:rPr lang="en-US" sz="3200" b="1" dirty="0"/>
              <a:t>Semantic Soundness Theorem</a:t>
            </a:r>
            <a:r>
              <a:rPr lang="en-US" sz="3200" dirty="0"/>
              <a:t>: if a well-typed expression produces a value in the semantics, then the value has the </a:t>
            </a:r>
            <a:r>
              <a:rPr lang="en-US" sz="3200" i="1" dirty="0"/>
              <a:t>same</a:t>
            </a:r>
            <a:r>
              <a:rPr lang="en-US" sz="3200" dirty="0"/>
              <a:t> type as the original expression</a:t>
            </a:r>
          </a:p>
          <a:p>
            <a:r>
              <a:rPr lang="en-US" sz="3200" dirty="0"/>
              <a:t>Corollary: If an expression type checks, it </a:t>
            </a:r>
            <a:r>
              <a:rPr lang="en-US" sz="3200" b="1" dirty="0"/>
              <a:t>cannot</a:t>
            </a:r>
            <a:r>
              <a:rPr lang="en-US" sz="3200" dirty="0"/>
              <a:t> evaluate to "wrong"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1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0C5BA4-F9E2-0EEA-E024-90A7B9833690}"/>
              </a:ext>
            </a:extLst>
          </p:cNvPr>
          <p:cNvSpPr/>
          <p:nvPr/>
        </p:nvSpPr>
        <p:spPr>
          <a:xfrm>
            <a:off x="775062" y="261257"/>
            <a:ext cx="10650583" cy="14294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A0E14-A312-9BE5-E782-2C94246E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26" y="365125"/>
            <a:ext cx="10258697" cy="1325563"/>
          </a:xfr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Syntactic Soundness Theorem: Algorithm 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31E2-8334-EEDA-8B4E-B084BFDF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Key language feature is type polymorphism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map :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forall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 b. (a -&gt; b) -&gt; list a -&gt; list b    </a:t>
            </a:r>
          </a:p>
          <a:p>
            <a:r>
              <a:rPr lang="en-US" sz="3200" dirty="0"/>
              <a:t>Algorithm W calculates principal types (every function has a "best" or "most polymorphic" type)</a:t>
            </a:r>
          </a:p>
          <a:p>
            <a:r>
              <a:rPr lang="en-US" sz="3200" dirty="0"/>
              <a:t>Complete type inference: no type annotations required!</a:t>
            </a:r>
          </a:p>
          <a:p>
            <a:r>
              <a:rPr lang="en-US" sz="3200" b="1" dirty="0"/>
              <a:t>Syntactic soundness theorem</a:t>
            </a:r>
            <a:r>
              <a:rPr lang="en-US" sz="3200" dirty="0"/>
              <a:t>: Algorithm W correctly determines whether programs are well-typed</a:t>
            </a:r>
          </a:p>
          <a:p>
            <a:r>
              <a:rPr lang="en-US" sz="3200" dirty="0"/>
              <a:t>Foundation for ML and Haskell languages, used to this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84D85-70D1-DB7F-D6F9-0B8D59A7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improve on Milner's type system?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B8C0-7538-55F0-D446-6CCF6C841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144839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i="1" dirty="0"/>
              <a:t>Semantic soundness</a:t>
            </a:r>
            <a:r>
              <a:rPr lang="en-US" sz="3200" dirty="0"/>
              <a:t>: Well-typed programs cannot "go wrong"</a:t>
            </a:r>
          </a:p>
          <a:p>
            <a:pPr lvl="1"/>
            <a:r>
              <a:rPr lang="en-US" sz="2800" dirty="0"/>
              <a:t>Type system approximates "buggy program" by "going wrong"        </a:t>
            </a:r>
          </a:p>
          <a:p>
            <a:pPr lvl="1"/>
            <a:r>
              <a:rPr lang="en-US" sz="2800" dirty="0"/>
              <a:t>"Buggy" defined by the programming language semantics</a:t>
            </a:r>
          </a:p>
          <a:p>
            <a:pPr lvl="1"/>
            <a:r>
              <a:rPr lang="en-US" sz="2800" dirty="0"/>
              <a:t>What if: </a:t>
            </a:r>
            <a:r>
              <a:rPr lang="en-US" sz="2800" dirty="0">
                <a:solidFill>
                  <a:srgbClr val="FF0000"/>
                </a:solidFill>
              </a:rPr>
              <a:t>buggy could be defined by the program itself?</a:t>
            </a:r>
          </a:p>
          <a:p>
            <a:pPr lvl="1"/>
            <a:r>
              <a:rPr lang="en-US" sz="2800" i="1" dirty="0">
                <a:solidFill>
                  <a:srgbClr val="FF0000"/>
                </a:solidFill>
              </a:rPr>
              <a:t>Dependent type systems enable more distinctions</a:t>
            </a:r>
          </a:p>
          <a:p>
            <a:pPr marL="0" indent="0">
              <a:buNone/>
            </a:pPr>
            <a:r>
              <a:rPr lang="en-US" sz="3200" i="1" dirty="0"/>
              <a:t>Syntactic soundness</a:t>
            </a:r>
            <a:r>
              <a:rPr lang="en-US" sz="3200" dirty="0"/>
              <a:t>: Algorithm W</a:t>
            </a:r>
          </a:p>
          <a:p>
            <a:pPr lvl="1"/>
            <a:r>
              <a:rPr lang="en-US" sz="2800" dirty="0"/>
              <a:t>Types are properties of values, and there is a "best" type </a:t>
            </a:r>
          </a:p>
          <a:p>
            <a:pPr lvl="1"/>
            <a:r>
              <a:rPr lang="en-US" sz="2800" dirty="0"/>
              <a:t> What if: </a:t>
            </a:r>
            <a:r>
              <a:rPr lang="en-US" sz="2800" dirty="0">
                <a:solidFill>
                  <a:srgbClr val="FF0000"/>
                </a:solidFill>
              </a:rPr>
              <a:t>types could express relationships between values?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i="1" dirty="0">
                <a:solidFill>
                  <a:srgbClr val="FF0000"/>
                </a:solidFill>
              </a:rPr>
              <a:t>Dependent type systems enable more programs to type check, </a:t>
            </a:r>
            <a:br>
              <a:rPr lang="en-US" sz="2800" i="1" dirty="0">
                <a:solidFill>
                  <a:srgbClr val="FF0000"/>
                </a:solidFill>
              </a:rPr>
            </a:br>
            <a:r>
              <a:rPr lang="en-US" sz="2800" i="1" dirty="0">
                <a:solidFill>
                  <a:srgbClr val="FF0000"/>
                </a:solidFill>
              </a:rPr>
              <a:t>but less automatically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97782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BBF9B75-A166-44F9-128D-4E0ECB2918B0}"/>
              </a:ext>
            </a:extLst>
          </p:cNvPr>
          <p:cNvGrpSpPr/>
          <p:nvPr/>
        </p:nvGrpSpPr>
        <p:grpSpPr>
          <a:xfrm>
            <a:off x="7497868" y="284011"/>
            <a:ext cx="5957027" cy="1173089"/>
            <a:chOff x="7497868" y="284011"/>
            <a:chExt cx="5957027" cy="1173089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E1C26D6-CAB5-07D6-1771-38B14C38EB56}"/>
                </a:ext>
              </a:extLst>
            </p:cNvPr>
            <p:cNvSpPr/>
            <p:nvPr/>
          </p:nvSpPr>
          <p:spPr>
            <a:xfrm>
              <a:off x="7497868" y="284011"/>
              <a:ext cx="5957027" cy="1173089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BF4354-9C0C-210B-40A1-1ADC114485BE}"/>
                </a:ext>
              </a:extLst>
            </p:cNvPr>
            <p:cNvSpPr txBox="1"/>
            <p:nvPr/>
          </p:nvSpPr>
          <p:spPr>
            <a:xfrm>
              <a:off x="7974160" y="363766"/>
              <a:ext cx="826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Rust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330CED-BA15-C1C2-E562-D67411BE79EE}"/>
                </a:ext>
              </a:extLst>
            </p:cNvPr>
            <p:cNvSpPr txBox="1"/>
            <p:nvPr/>
          </p:nvSpPr>
          <p:spPr>
            <a:xfrm>
              <a:off x="8800797" y="387213"/>
              <a:ext cx="16726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Typescript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304F966-0CC6-AEB4-3749-427B7AD67633}"/>
              </a:ext>
            </a:extLst>
          </p:cNvPr>
          <p:cNvGrpSpPr/>
          <p:nvPr/>
        </p:nvGrpSpPr>
        <p:grpSpPr>
          <a:xfrm>
            <a:off x="6443964" y="836590"/>
            <a:ext cx="5957027" cy="1214932"/>
            <a:chOff x="6443964" y="836590"/>
            <a:chExt cx="5957027" cy="121493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0E648F50-B22F-B7A9-0512-73D7F00E82A5}"/>
                </a:ext>
              </a:extLst>
            </p:cNvPr>
            <p:cNvSpPr/>
            <p:nvPr/>
          </p:nvSpPr>
          <p:spPr>
            <a:xfrm>
              <a:off x="6443964" y="878433"/>
              <a:ext cx="5957027" cy="1173089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08462B-F5B4-E5B5-B54F-BC5C507EC692}"/>
                </a:ext>
              </a:extLst>
            </p:cNvPr>
            <p:cNvSpPr txBox="1"/>
            <p:nvPr/>
          </p:nvSpPr>
          <p:spPr>
            <a:xfrm>
              <a:off x="6587211" y="1108256"/>
              <a:ext cx="9239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Scala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A8FB58-CB69-AD49-3038-69D282E1F191}"/>
                </a:ext>
              </a:extLst>
            </p:cNvPr>
            <p:cNvSpPr txBox="1"/>
            <p:nvPr/>
          </p:nvSpPr>
          <p:spPr>
            <a:xfrm>
              <a:off x="8961880" y="1180049"/>
              <a:ext cx="9142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Swift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897FE2-098A-9D33-1C64-24C56BAC2F8F}"/>
                </a:ext>
              </a:extLst>
            </p:cNvPr>
            <p:cNvSpPr txBox="1"/>
            <p:nvPr/>
          </p:nvSpPr>
          <p:spPr>
            <a:xfrm>
              <a:off x="9325078" y="836590"/>
              <a:ext cx="10261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Kotlin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66A88A8-47F8-CAC5-D148-D3E7511EB165}"/>
              </a:ext>
            </a:extLst>
          </p:cNvPr>
          <p:cNvSpPr/>
          <p:nvPr/>
        </p:nvSpPr>
        <p:spPr>
          <a:xfrm>
            <a:off x="1249357" y="1668008"/>
            <a:ext cx="11320101" cy="1091444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4ED6F6-DB1F-D4E8-49E7-9C14AE5E4B32}"/>
              </a:ext>
            </a:extLst>
          </p:cNvPr>
          <p:cNvSpPr/>
          <p:nvPr/>
        </p:nvSpPr>
        <p:spPr>
          <a:xfrm>
            <a:off x="819807" y="4703723"/>
            <a:ext cx="12092077" cy="14349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50F9C-CA42-CEAA-AE88-BA497286324D}"/>
              </a:ext>
            </a:extLst>
          </p:cNvPr>
          <p:cNvSpPr txBox="1"/>
          <p:nvPr/>
        </p:nvSpPr>
        <p:spPr>
          <a:xfrm>
            <a:off x="1429408" y="609147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1980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60EE7-6B23-AE1A-81A8-4C93633CD077}"/>
              </a:ext>
            </a:extLst>
          </p:cNvPr>
          <p:cNvSpPr txBox="1"/>
          <p:nvPr/>
        </p:nvSpPr>
        <p:spPr>
          <a:xfrm>
            <a:off x="7912153" y="609147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FCB0D-847E-3596-D837-26B2C870C0FD}"/>
              </a:ext>
            </a:extLst>
          </p:cNvPr>
          <p:cNvSpPr txBox="1"/>
          <p:nvPr/>
        </p:nvSpPr>
        <p:spPr>
          <a:xfrm>
            <a:off x="5751238" y="609147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0F3A-0203-A514-F04F-D3C2995CD5FF}"/>
              </a:ext>
            </a:extLst>
          </p:cNvPr>
          <p:cNvSpPr txBox="1"/>
          <p:nvPr/>
        </p:nvSpPr>
        <p:spPr>
          <a:xfrm>
            <a:off x="3590323" y="609147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79718-4BF7-14AC-73D1-30F28081AF0A}"/>
              </a:ext>
            </a:extLst>
          </p:cNvPr>
          <p:cNvSpPr txBox="1"/>
          <p:nvPr/>
        </p:nvSpPr>
        <p:spPr>
          <a:xfrm>
            <a:off x="10073067" y="610797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CA380-F4D4-9E43-3C5D-349E69525370}"/>
              </a:ext>
            </a:extLst>
          </p:cNvPr>
          <p:cNvSpPr txBox="1"/>
          <p:nvPr/>
        </p:nvSpPr>
        <p:spPr>
          <a:xfrm>
            <a:off x="999599" y="1196221"/>
            <a:ext cx="114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Milner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8A1840-96B6-D136-4EED-A2DB73EB9E76}"/>
              </a:ext>
            </a:extLst>
          </p:cNvPr>
          <p:cNvGrpSpPr/>
          <p:nvPr/>
        </p:nvGrpSpPr>
        <p:grpSpPr>
          <a:xfrm>
            <a:off x="3255995" y="2550277"/>
            <a:ext cx="10276143" cy="984360"/>
            <a:chOff x="3255995" y="2550277"/>
            <a:chExt cx="10276143" cy="98436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F07D1FC-3D83-2234-DAD4-2F5A14954857}"/>
                </a:ext>
              </a:extLst>
            </p:cNvPr>
            <p:cNvSpPr/>
            <p:nvPr/>
          </p:nvSpPr>
          <p:spPr>
            <a:xfrm>
              <a:off x="3255995" y="2550277"/>
              <a:ext cx="10276143" cy="984360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ACB540-8352-4B7C-1B25-063F74DB01B2}"/>
                </a:ext>
              </a:extLst>
            </p:cNvPr>
            <p:cNvSpPr txBox="1"/>
            <p:nvPr/>
          </p:nvSpPr>
          <p:spPr>
            <a:xfrm>
              <a:off x="3663112" y="2726986"/>
              <a:ext cx="12150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Haskell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BF2692-1E57-E8EB-BAE3-5D14CFF76F9E}"/>
              </a:ext>
            </a:extLst>
          </p:cNvPr>
          <p:cNvSpPr txBox="1"/>
          <p:nvPr/>
        </p:nvSpPr>
        <p:spPr>
          <a:xfrm>
            <a:off x="677608" y="4191809"/>
            <a:ext cx="1739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Martin-</a:t>
            </a:r>
            <a:r>
              <a:rPr lang="en-US" sz="2800" dirty="0" err="1"/>
              <a:t>Löf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8A4538C-B495-57B5-F12F-6BCEE17EBC95}"/>
              </a:ext>
            </a:extLst>
          </p:cNvPr>
          <p:cNvGrpSpPr/>
          <p:nvPr/>
        </p:nvGrpSpPr>
        <p:grpSpPr>
          <a:xfrm>
            <a:off x="1999242" y="1639907"/>
            <a:ext cx="5352107" cy="934207"/>
            <a:chOff x="1999242" y="1639907"/>
            <a:chExt cx="5352107" cy="9342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397E27-72EE-A7F8-9CAF-B3DAA6109176}"/>
                </a:ext>
              </a:extLst>
            </p:cNvPr>
            <p:cNvSpPr txBox="1"/>
            <p:nvPr/>
          </p:nvSpPr>
          <p:spPr>
            <a:xfrm>
              <a:off x="1999242" y="2050894"/>
              <a:ext cx="2036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Standard ML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06A911-C2F1-5DA6-39BD-7665087337FC}"/>
                </a:ext>
              </a:extLst>
            </p:cNvPr>
            <p:cNvSpPr txBox="1"/>
            <p:nvPr/>
          </p:nvSpPr>
          <p:spPr>
            <a:xfrm>
              <a:off x="2246797" y="1639907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</a:rPr>
                <a:t>Caml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8EAA43-6FFE-DD35-0F96-6FDA62977CC1}"/>
                </a:ext>
              </a:extLst>
            </p:cNvPr>
            <p:cNvSpPr txBox="1"/>
            <p:nvPr/>
          </p:nvSpPr>
          <p:spPr>
            <a:xfrm>
              <a:off x="4388290" y="1656536"/>
              <a:ext cx="1152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</a:rPr>
                <a:t>OCaml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39471C-54F3-CC81-F4F6-158989BB56F1}"/>
                </a:ext>
              </a:extLst>
            </p:cNvPr>
            <p:cNvSpPr txBox="1"/>
            <p:nvPr/>
          </p:nvSpPr>
          <p:spPr>
            <a:xfrm>
              <a:off x="6822037" y="1661831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F#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E5EC90-7F19-20A4-6948-48B2B11FBABF}"/>
              </a:ext>
            </a:extLst>
          </p:cNvPr>
          <p:cNvGrpSpPr/>
          <p:nvPr/>
        </p:nvGrpSpPr>
        <p:grpSpPr>
          <a:xfrm>
            <a:off x="6812363" y="2570336"/>
            <a:ext cx="3860714" cy="905904"/>
            <a:chOff x="6812363" y="2570336"/>
            <a:chExt cx="3860714" cy="905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1FD611-A3A9-4180-CD7A-149B52F41BB7}"/>
                </a:ext>
              </a:extLst>
            </p:cNvPr>
            <p:cNvSpPr txBox="1"/>
            <p:nvPr/>
          </p:nvSpPr>
          <p:spPr>
            <a:xfrm>
              <a:off x="6812363" y="2642998"/>
              <a:ext cx="788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GADTs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6CCB25-1468-341C-25A7-5147F9583615}"/>
                </a:ext>
              </a:extLst>
            </p:cNvPr>
            <p:cNvSpPr txBox="1"/>
            <p:nvPr/>
          </p:nvSpPr>
          <p:spPr>
            <a:xfrm>
              <a:off x="7974160" y="2570336"/>
              <a:ext cx="1127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DataKinds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8E9789-FF5C-62E6-83CF-988B3BA25732}"/>
                </a:ext>
              </a:extLst>
            </p:cNvPr>
            <p:cNvSpPr txBox="1"/>
            <p:nvPr/>
          </p:nvSpPr>
          <p:spPr>
            <a:xfrm>
              <a:off x="8558780" y="2859081"/>
              <a:ext cx="1149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Singletons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4AACCB-FB3F-6C06-3DAE-2D9F1E00B25D}"/>
                </a:ext>
              </a:extLst>
            </p:cNvPr>
            <p:cNvSpPr txBox="1"/>
            <p:nvPr/>
          </p:nvSpPr>
          <p:spPr>
            <a:xfrm>
              <a:off x="9422478" y="3106908"/>
              <a:ext cx="1250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TypeInType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182397-FE4B-4C40-77A5-33BCBDF968E0}"/>
                </a:ext>
              </a:extLst>
            </p:cNvPr>
            <p:cNvSpPr txBox="1"/>
            <p:nvPr/>
          </p:nvSpPr>
          <p:spPr>
            <a:xfrm>
              <a:off x="7151435" y="2903909"/>
              <a:ext cx="1386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TypeFamilies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5CFC06-BD73-9469-5E78-53CAD32CA233}"/>
              </a:ext>
            </a:extLst>
          </p:cNvPr>
          <p:cNvSpPr/>
          <p:nvPr/>
        </p:nvSpPr>
        <p:spPr>
          <a:xfrm rot="2528514">
            <a:off x="4763095" y="3092521"/>
            <a:ext cx="1049867" cy="729854"/>
          </a:xfrm>
          <a:prstGeom prst="rightArrow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9B47B5-0A4E-92CC-049B-8BBC44186D2C}"/>
              </a:ext>
            </a:extLst>
          </p:cNvPr>
          <p:cNvGrpSpPr/>
          <p:nvPr/>
        </p:nvGrpSpPr>
        <p:grpSpPr>
          <a:xfrm>
            <a:off x="5630010" y="3751109"/>
            <a:ext cx="7049670" cy="1646490"/>
            <a:chOff x="5630010" y="3751109"/>
            <a:chExt cx="7049670" cy="1646490"/>
          </a:xfrm>
          <a:gradFill flip="none" rotWithShape="1">
            <a:gsLst>
              <a:gs pos="0">
                <a:srgbClr val="FF712B">
                  <a:shade val="30000"/>
                  <a:satMod val="115000"/>
                </a:srgbClr>
              </a:gs>
              <a:gs pos="50000">
                <a:srgbClr val="FF712B">
                  <a:shade val="67500"/>
                  <a:satMod val="115000"/>
                </a:srgbClr>
              </a:gs>
              <a:gs pos="100000">
                <a:srgbClr val="FF712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2B685D8-4AD0-F814-2CBE-08A967702C33}"/>
                </a:ext>
              </a:extLst>
            </p:cNvPr>
            <p:cNvSpPr/>
            <p:nvPr/>
          </p:nvSpPr>
          <p:spPr>
            <a:xfrm>
              <a:off x="5630010" y="3751109"/>
              <a:ext cx="7049670" cy="16464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744D63B-EA61-3BC9-295F-58EB47FF70D8}"/>
                </a:ext>
              </a:extLst>
            </p:cNvPr>
            <p:cNvGrpSpPr/>
            <p:nvPr/>
          </p:nvGrpSpPr>
          <p:grpSpPr>
            <a:xfrm>
              <a:off x="5832281" y="3836762"/>
              <a:ext cx="4691431" cy="1118676"/>
              <a:chOff x="5832281" y="3836762"/>
              <a:chExt cx="4691431" cy="1118676"/>
            </a:xfrm>
            <a:grpFill/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9B6909-81B6-7E01-FADF-180073819179}"/>
                  </a:ext>
                </a:extLst>
              </p:cNvPr>
              <p:cNvSpPr txBox="1"/>
              <p:nvPr/>
            </p:nvSpPr>
            <p:spPr>
              <a:xfrm>
                <a:off x="7078439" y="4180717"/>
                <a:ext cx="85645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Idris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F5C2D8-8BF1-0452-AD36-62667300E750}"/>
                  </a:ext>
                </a:extLst>
              </p:cNvPr>
              <p:cNvSpPr txBox="1"/>
              <p:nvPr/>
            </p:nvSpPr>
            <p:spPr>
              <a:xfrm>
                <a:off x="5832281" y="4555328"/>
                <a:ext cx="1094536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Epigram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035FF6-2E1F-1D8E-88A7-4D67C0EBEAA9}"/>
                  </a:ext>
                </a:extLst>
              </p:cNvPr>
              <p:cNvSpPr txBox="1"/>
              <p:nvPr/>
            </p:nvSpPr>
            <p:spPr>
              <a:xfrm>
                <a:off x="6259656" y="3858362"/>
                <a:ext cx="586893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ATS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A8DEEC-24EE-60C4-BDC7-0260E8DB8311}"/>
                  </a:ext>
                </a:extLst>
              </p:cNvPr>
              <p:cNvSpPr txBox="1"/>
              <p:nvPr/>
            </p:nvSpPr>
            <p:spPr>
              <a:xfrm>
                <a:off x="8990901" y="3836762"/>
                <a:ext cx="1532811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F*  </a:t>
                </a:r>
                <a:r>
                  <a:rPr lang="en-US" sz="2000" dirty="0">
                    <a:solidFill>
                      <a:schemeClr val="bg1"/>
                    </a:solidFill>
                  </a:rPr>
                  <a:t>Everest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C6319A-13A9-1643-8F33-1FB3AEB4E7D7}"/>
                  </a:ext>
                </a:extLst>
              </p:cNvPr>
              <p:cNvSpPr txBox="1"/>
              <p:nvPr/>
            </p:nvSpPr>
            <p:spPr>
              <a:xfrm>
                <a:off x="8077328" y="4084210"/>
                <a:ext cx="681369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/>
                    </a:solidFill>
                  </a:rPr>
                  <a:t>Trellys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C4D7CD9-6BEB-8294-7332-0FE51C172512}"/>
              </a:ext>
            </a:extLst>
          </p:cNvPr>
          <p:cNvSpPr/>
          <p:nvPr/>
        </p:nvSpPr>
        <p:spPr>
          <a:xfrm rot="18911539">
            <a:off x="7462081" y="3309745"/>
            <a:ext cx="1049867" cy="729854"/>
          </a:xfrm>
          <a:prstGeom prst="rightArrow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EAA4BC-40B3-A18E-6766-8C8CE7D951F5}"/>
              </a:ext>
            </a:extLst>
          </p:cNvPr>
          <p:cNvGrpSpPr/>
          <p:nvPr/>
        </p:nvGrpSpPr>
        <p:grpSpPr>
          <a:xfrm>
            <a:off x="2417187" y="2568327"/>
            <a:ext cx="1285053" cy="2240146"/>
            <a:chOff x="2417187" y="2568327"/>
            <a:chExt cx="1285053" cy="2240146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665E925E-3568-DDE7-3DF7-0EABCA30CE8B}"/>
                </a:ext>
              </a:extLst>
            </p:cNvPr>
            <p:cNvSpPr/>
            <p:nvPr/>
          </p:nvSpPr>
          <p:spPr>
            <a:xfrm rot="16200000">
              <a:off x="2189026" y="3164175"/>
              <a:ext cx="1608340" cy="41664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223754E-41C6-DC13-34BB-B5F31A629E98}"/>
                </a:ext>
              </a:extLst>
            </p:cNvPr>
            <p:cNvSpPr/>
            <p:nvPr/>
          </p:nvSpPr>
          <p:spPr>
            <a:xfrm>
              <a:off x="2417187" y="4176667"/>
              <a:ext cx="1285053" cy="63180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Pebble</a:t>
              </a:r>
              <a:br>
                <a:rPr lang="en-US" sz="1400" dirty="0"/>
              </a:br>
              <a:r>
                <a:rPr lang="en-US" sz="1400" dirty="0"/>
                <a:t>Russell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E0E15FD-1488-9923-0BA8-C3C85E61702B}"/>
              </a:ext>
            </a:extLst>
          </p:cNvPr>
          <p:cNvGrpSpPr/>
          <p:nvPr/>
        </p:nvGrpSpPr>
        <p:grpSpPr>
          <a:xfrm>
            <a:off x="1368397" y="4795681"/>
            <a:ext cx="7998915" cy="1341610"/>
            <a:chOff x="1368397" y="4795681"/>
            <a:chExt cx="7998915" cy="13416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DD1291-9EB7-DF57-CE50-F1A4669E3FAB}"/>
                </a:ext>
              </a:extLst>
            </p:cNvPr>
            <p:cNvSpPr txBox="1"/>
            <p:nvPr/>
          </p:nvSpPr>
          <p:spPr>
            <a:xfrm>
              <a:off x="6877946" y="4803223"/>
              <a:ext cx="9696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</a:rPr>
                <a:t>Agda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7530E6-FBD7-3A29-DD1B-789D185DF295}"/>
                </a:ext>
              </a:extLst>
            </p:cNvPr>
            <p:cNvGrpSpPr/>
            <p:nvPr/>
          </p:nvGrpSpPr>
          <p:grpSpPr>
            <a:xfrm>
              <a:off x="1368397" y="4795681"/>
              <a:ext cx="7998915" cy="1341610"/>
              <a:chOff x="1368397" y="4795681"/>
              <a:chExt cx="7998915" cy="134161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792084-A726-6A89-E3C6-C930A381B41B}"/>
                  </a:ext>
                </a:extLst>
              </p:cNvPr>
              <p:cNvSpPr txBox="1"/>
              <p:nvPr/>
            </p:nvSpPr>
            <p:spPr>
              <a:xfrm>
                <a:off x="4394177" y="5124036"/>
                <a:ext cx="500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LF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47CDEB-82F7-D43B-8FFB-931CC1AE7326}"/>
                  </a:ext>
                </a:extLst>
              </p:cNvPr>
              <p:cNvSpPr txBox="1"/>
              <p:nvPr/>
            </p:nvSpPr>
            <p:spPr>
              <a:xfrm>
                <a:off x="8478927" y="5675626"/>
                <a:ext cx="888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L∃∀N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C5F65-B072-194B-E7C0-CA79EB4A4286}"/>
                  </a:ext>
                </a:extLst>
              </p:cNvPr>
              <p:cNvSpPr txBox="1"/>
              <p:nvPr/>
            </p:nvSpPr>
            <p:spPr>
              <a:xfrm>
                <a:off x="4359749" y="4795681"/>
                <a:ext cx="6901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LEGO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AD87D6-82B7-242E-FE85-0411CE1C0351}"/>
                  </a:ext>
                </a:extLst>
              </p:cNvPr>
              <p:cNvSpPr txBox="1"/>
              <p:nvPr/>
            </p:nvSpPr>
            <p:spPr>
              <a:xfrm>
                <a:off x="6886604" y="5738641"/>
                <a:ext cx="1132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CompCert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A35EF68-0F4C-AFB7-C11F-F543E55FBF8F}"/>
                  </a:ext>
                </a:extLst>
              </p:cNvPr>
              <p:cNvGrpSpPr/>
              <p:nvPr/>
            </p:nvGrpSpPr>
            <p:grpSpPr>
              <a:xfrm>
                <a:off x="1368397" y="4891144"/>
                <a:ext cx="2221926" cy="943114"/>
                <a:chOff x="1368397" y="4891144"/>
                <a:chExt cx="2221926" cy="943114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5EB4F24-D9B3-5D94-3BF4-D90176E4CF15}"/>
                    </a:ext>
                  </a:extLst>
                </p:cNvPr>
                <p:cNvSpPr txBox="1"/>
                <p:nvPr/>
              </p:nvSpPr>
              <p:spPr>
                <a:xfrm>
                  <a:off x="2573873" y="5434148"/>
                  <a:ext cx="76815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err="1">
                      <a:solidFill>
                        <a:schemeClr val="bg1"/>
                      </a:solidFill>
                    </a:rPr>
                    <a:t>Nuprl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7B93336-3809-76BE-3D32-624C183294DE}"/>
                    </a:ext>
                  </a:extLst>
                </p:cNvPr>
                <p:cNvSpPr txBox="1"/>
                <p:nvPr/>
              </p:nvSpPr>
              <p:spPr>
                <a:xfrm>
                  <a:off x="2836591" y="4891144"/>
                  <a:ext cx="75373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Coq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18585E3-E6FA-D290-F267-8F61DECE9DCB}"/>
                    </a:ext>
                  </a:extLst>
                </p:cNvPr>
                <p:cNvSpPr txBox="1"/>
                <p:nvPr/>
              </p:nvSpPr>
              <p:spPr>
                <a:xfrm>
                  <a:off x="1368397" y="5106821"/>
                  <a:ext cx="14164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AUTOMATH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732A7DD6-9EE3-DDF3-F567-ACB847A8216A}"/>
              </a:ext>
            </a:extLst>
          </p:cNvPr>
          <p:cNvSpPr txBox="1">
            <a:spLocks/>
          </p:cNvSpPr>
          <p:nvPr/>
        </p:nvSpPr>
        <p:spPr>
          <a:xfrm>
            <a:off x="490237" y="14712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Dependent types</a:t>
            </a:r>
          </a:p>
        </p:txBody>
      </p:sp>
    </p:spTree>
    <p:extLst>
      <p:ext uri="{BB962C8B-B14F-4D97-AF65-F5344CB8AC3E}">
        <p14:creationId xmlns:p14="http://schemas.microsoft.com/office/powerpoint/2010/main" val="289702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1" grpId="0"/>
      <p:bldP spid="12" grpId="0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35743-43C4-6AD3-94BF-05F83275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38" y="211863"/>
            <a:ext cx="10515600" cy="2852737"/>
          </a:xfrm>
        </p:spPr>
        <p:txBody>
          <a:bodyPr/>
          <a:lstStyle/>
          <a:p>
            <a:r>
              <a:rPr lang="en-US" dirty="0"/>
              <a:t>What are dependent types good for in practical programming?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80D17-9A83-4079-9A61-923172105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883" y="4589463"/>
            <a:ext cx="10515600" cy="1500187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5BF133-A1AA-043E-F10B-1CE0EB4C0FB4}"/>
              </a:ext>
            </a:extLst>
          </p:cNvPr>
          <p:cNvGrpSpPr/>
          <p:nvPr/>
        </p:nvGrpSpPr>
        <p:grpSpPr>
          <a:xfrm>
            <a:off x="6290950" y="4419021"/>
            <a:ext cx="5213691" cy="1915885"/>
            <a:chOff x="4105788" y="5395447"/>
            <a:chExt cx="7822908" cy="1915885"/>
          </a:xfrm>
          <a:gradFill flip="none" rotWithShape="1">
            <a:gsLst>
              <a:gs pos="0">
                <a:srgbClr val="FF712B">
                  <a:shade val="30000"/>
                  <a:satMod val="115000"/>
                </a:srgbClr>
              </a:gs>
              <a:gs pos="50000">
                <a:srgbClr val="FF712B">
                  <a:shade val="67500"/>
                  <a:satMod val="115000"/>
                </a:srgbClr>
              </a:gs>
              <a:gs pos="100000">
                <a:srgbClr val="FF712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625FB06-6D6E-F0B8-ACAC-95984EC0CF2F}"/>
                </a:ext>
              </a:extLst>
            </p:cNvPr>
            <p:cNvSpPr/>
            <p:nvPr/>
          </p:nvSpPr>
          <p:spPr>
            <a:xfrm>
              <a:off x="4105788" y="5395447"/>
              <a:ext cx="7822908" cy="19158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8ADAD11-C29C-1D4D-F097-C0A4D12C0D56}"/>
                </a:ext>
              </a:extLst>
            </p:cNvPr>
            <p:cNvGrpSpPr/>
            <p:nvPr/>
          </p:nvGrpSpPr>
          <p:grpSpPr>
            <a:xfrm>
              <a:off x="4897857" y="5559732"/>
              <a:ext cx="6382801" cy="1558563"/>
              <a:chOff x="4897857" y="5559732"/>
              <a:chExt cx="6382801" cy="1558563"/>
            </a:xfrm>
            <a:grpFill/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38D0D-0F6E-ABC1-760E-DFE2869C2833}"/>
                  </a:ext>
                </a:extLst>
              </p:cNvPr>
              <p:cNvSpPr txBox="1"/>
              <p:nvPr/>
            </p:nvSpPr>
            <p:spPr>
              <a:xfrm>
                <a:off x="6556425" y="5749643"/>
                <a:ext cx="1621609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</a:rPr>
                  <a:t>Idris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18D51-3F90-3C91-0D12-9E0A6DA9BACD}"/>
                  </a:ext>
                </a:extLst>
              </p:cNvPr>
              <p:cNvSpPr txBox="1"/>
              <p:nvPr/>
            </p:nvSpPr>
            <p:spPr>
              <a:xfrm>
                <a:off x="4897857" y="6533520"/>
                <a:ext cx="2325765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Epigram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C87981-A6D7-4BD5-B95D-4A74AC54C8AB}"/>
                  </a:ext>
                </a:extLst>
              </p:cNvPr>
              <p:cNvSpPr txBox="1"/>
              <p:nvPr/>
            </p:nvSpPr>
            <p:spPr>
              <a:xfrm>
                <a:off x="4976274" y="5593000"/>
                <a:ext cx="1166442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ATS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4A787-29F3-E752-387F-EA8D53E7E489}"/>
                  </a:ext>
                </a:extLst>
              </p:cNvPr>
              <p:cNvSpPr txBox="1"/>
              <p:nvPr/>
            </p:nvSpPr>
            <p:spPr>
              <a:xfrm>
                <a:off x="9921220" y="5559732"/>
                <a:ext cx="1359438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</a:rPr>
                  <a:t>F* 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75521D-3E17-7A0E-A33D-5EF4FC37E853}"/>
                  </a:ext>
                </a:extLst>
              </p:cNvPr>
              <p:cNvSpPr txBox="1"/>
              <p:nvPr/>
            </p:nvSpPr>
            <p:spPr>
              <a:xfrm>
                <a:off x="8418638" y="5653272"/>
                <a:ext cx="1261978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bg1"/>
                    </a:solidFill>
                  </a:rPr>
                  <a:t>Trellys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EEB351-CB07-4BD7-46CA-24CFE4F14BF4}"/>
              </a:ext>
            </a:extLst>
          </p:cNvPr>
          <p:cNvGrpSpPr/>
          <p:nvPr/>
        </p:nvGrpSpPr>
        <p:grpSpPr>
          <a:xfrm>
            <a:off x="579320" y="4418974"/>
            <a:ext cx="5240269" cy="1915886"/>
            <a:chOff x="3255995" y="2550277"/>
            <a:chExt cx="10276143" cy="98436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67BB496-D5C2-8779-5726-6D12D192CBAD}"/>
                </a:ext>
              </a:extLst>
            </p:cNvPr>
            <p:cNvSpPr/>
            <p:nvPr/>
          </p:nvSpPr>
          <p:spPr>
            <a:xfrm>
              <a:off x="3255995" y="2550277"/>
              <a:ext cx="10276143" cy="984360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23258-E33C-2C06-11B9-18AB5E72AE06}"/>
                </a:ext>
              </a:extLst>
            </p:cNvPr>
            <p:cNvSpPr txBox="1"/>
            <p:nvPr/>
          </p:nvSpPr>
          <p:spPr>
            <a:xfrm>
              <a:off x="3816349" y="2572767"/>
              <a:ext cx="6302429" cy="268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"Dependent" Haskell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CBF0C2-36A6-B8D4-B30D-BD2809698040}"/>
              </a:ext>
            </a:extLst>
          </p:cNvPr>
          <p:cNvSpPr txBox="1"/>
          <p:nvPr/>
        </p:nvSpPr>
        <p:spPr>
          <a:xfrm>
            <a:off x="1616981" y="5080354"/>
            <a:ext cx="7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GADTs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203FFE-B6F8-8D11-C2AE-68C81F8D33B4}"/>
              </a:ext>
            </a:extLst>
          </p:cNvPr>
          <p:cNvSpPr txBox="1"/>
          <p:nvPr/>
        </p:nvSpPr>
        <p:spPr>
          <a:xfrm>
            <a:off x="2778778" y="5007692"/>
            <a:ext cx="112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DataKinds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69FDA-566C-44B7-D747-1B44338B0CE8}"/>
              </a:ext>
            </a:extLst>
          </p:cNvPr>
          <p:cNvSpPr txBox="1"/>
          <p:nvPr/>
        </p:nvSpPr>
        <p:spPr>
          <a:xfrm>
            <a:off x="3363398" y="5296437"/>
            <a:ext cx="114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Singletons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42B8A5-0326-967C-19D8-E6D4B082D4B6}"/>
              </a:ext>
            </a:extLst>
          </p:cNvPr>
          <p:cNvSpPr txBox="1"/>
          <p:nvPr/>
        </p:nvSpPr>
        <p:spPr>
          <a:xfrm>
            <a:off x="4227096" y="5544264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TypeInType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294C15-B7EA-B2EE-DBC2-D4F4658382D7}"/>
              </a:ext>
            </a:extLst>
          </p:cNvPr>
          <p:cNvSpPr txBox="1"/>
          <p:nvPr/>
        </p:nvSpPr>
        <p:spPr>
          <a:xfrm>
            <a:off x="1956053" y="5341265"/>
            <a:ext cx="138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TypeFamilies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B94351-764F-24C5-C8AE-2647C5F98A5E}"/>
              </a:ext>
            </a:extLst>
          </p:cNvPr>
          <p:cNvSpPr txBox="1"/>
          <p:nvPr/>
        </p:nvSpPr>
        <p:spPr>
          <a:xfrm>
            <a:off x="8690183" y="5447388"/>
            <a:ext cx="1233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Agda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03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3F6DF-B2F8-18BF-714C-EA3348147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497F4B-EB0E-C1CB-6B95-461D45DE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546" y="2353641"/>
            <a:ext cx="6096812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Dependent Type Systems make application-specific distinctions between values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33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6EF09-1050-0C2D-5F42-586B1384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C8E9-75AB-FAE1-65D7-9A33A819D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= Admin | Normal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= Account { </a:t>
            </a:r>
            <a:r>
              <a:rPr lang="en-US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userType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User ... 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run code with any user account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doUserStuff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only admin accounts allowed 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doAdminStuff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make sure this runs *without* admin privileges 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doPublicStuff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 </a:t>
            </a:r>
          </a:p>
          <a:p>
            <a:pPr marL="0" indent="0">
              <a:buNone/>
            </a:pPr>
            <a:br>
              <a:rPr lang="en-US" sz="2400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2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6EF09-1050-0C2D-5F42-586B1384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</a:t>
            </a:r>
            <a:r>
              <a:rPr lang="en-US" dirty="0" err="1"/>
              <a:t>conrol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C8E9-75AB-FAE1-65D7-9A33A819D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2522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= Admin | Normal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panose="020B0609030804020204" pitchFamily="49" charset="0"/>
              </a:rPr>
              <a:t>(u :: User)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= Account { </a:t>
            </a:r>
            <a:r>
              <a:rPr lang="en-US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userType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… 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run code with any user account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doUserStuff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panose="020B060903080402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only admin accounts allowed 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doAdminStuff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panose="020B0609030804020204" pitchFamily="49" charset="0"/>
              </a:rPr>
              <a:t>Admin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make sure this runs *without* admin privileges 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doPublicStuff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panose="020B0609030804020204" pitchFamily="49" charset="0"/>
              </a:rPr>
              <a:t>Normal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 </a:t>
            </a:r>
          </a:p>
          <a:p>
            <a:pPr marL="0" indent="0">
              <a:buNone/>
            </a:pPr>
            <a:br>
              <a:rPr lang="en-US" sz="2400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198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06748" y="1563727"/>
            <a:ext cx="9175466" cy="52788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rmAutofit/>
          </a:bodyPr>
          <a:lstStyle/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data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:: Type </a:t>
            </a: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where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E  :: Tree </a:t>
            </a:r>
            <a:endParaRPr lang="en-US" sz="26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NR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latin typeface="Consolas"/>
                <a:cs typeface="Consolas"/>
              </a:rPr>
              <a:t>-&gt; A -&gt; Tree -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&gt; Tree  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-- red node 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NB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-&gt; A -&gt; Tree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-&gt; Tree 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-- black node</a:t>
            </a:r>
          </a:p>
          <a:p>
            <a:pPr marL="342883" lvl="0" indent="-347455" defTabSz="457177">
              <a:spcBef>
                <a:spcPts val="800"/>
              </a:spcBef>
              <a:defRPr/>
            </a:pPr>
            <a:endParaRPr lang="en-US" sz="2600" b="1" dirty="0">
              <a:latin typeface="Consolas"/>
              <a:cs typeface="Consolas"/>
            </a:endParaRPr>
          </a:p>
          <a:p>
            <a:pPr marL="342883" lvl="0" indent="-347455" defTabSz="457177">
              <a:spcBef>
                <a:spcPts val="800"/>
              </a:spcBef>
              <a:defRPr/>
            </a:pPr>
            <a:r>
              <a:rPr lang="en-US" sz="2600" b="1" dirty="0">
                <a:latin typeface="Consolas"/>
                <a:cs typeface="Consolas"/>
              </a:rPr>
              <a:t>data </a:t>
            </a:r>
            <a:r>
              <a:rPr lang="en-US" sz="2600" dirty="0">
                <a:latin typeface="Consolas"/>
                <a:cs typeface="Consolas"/>
              </a:rPr>
              <a:t>RBT :: Type </a:t>
            </a:r>
            <a:r>
              <a:rPr lang="en-US" sz="2600" b="1" dirty="0">
                <a:latin typeface="Consolas"/>
                <a:cs typeface="Consolas"/>
              </a:rPr>
              <a:t>where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latin typeface="Consolas"/>
                <a:cs typeface="Consolas"/>
              </a:rPr>
              <a:t>  Root :: Tree -&gt; RBT </a:t>
            </a:r>
          </a:p>
          <a:p>
            <a:pPr marL="342883" lvl="0" indent="-347455" defTabSz="457177">
              <a:spcBef>
                <a:spcPts val="800"/>
              </a:spcBef>
            </a:pPr>
            <a:endParaRPr lang="en-US" sz="2600" dirty="0">
              <a:latin typeface="Consolas"/>
              <a:cs typeface="Consolas"/>
            </a:endParaRPr>
          </a:p>
          <a:p>
            <a:pPr marL="342883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:: RBT -&gt; A -&gt; RBT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(Root t) x = …</a:t>
            </a:r>
          </a:p>
          <a:p>
            <a:pPr marL="342883" indent="-347455" defTabSz="457177">
              <a:spcBef>
                <a:spcPts val="800"/>
              </a:spcBef>
              <a:defRPr/>
            </a:pPr>
            <a:endParaRPr lang="en-US" sz="24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EC25F-6161-221E-6FED-8F141F2EDAAB}"/>
              </a:ext>
            </a:extLst>
          </p:cNvPr>
          <p:cNvSpPr txBox="1"/>
          <p:nvPr/>
        </p:nvSpPr>
        <p:spPr>
          <a:xfrm>
            <a:off x="6697520" y="4152069"/>
            <a:ext cx="5022412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Red nodes have black children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Empty trees are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Root is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Both children of a node have same black height</a:t>
            </a:r>
          </a:p>
        </p:txBody>
      </p:sp>
    </p:spTree>
    <p:extLst>
      <p:ext uri="{BB962C8B-B14F-4D97-AF65-F5344CB8AC3E}">
        <p14:creationId xmlns:p14="http://schemas.microsoft.com/office/powerpoint/2010/main" val="304580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bunch of puzzle pieces">
            <a:extLst>
              <a:ext uri="{FF2B5EF4-FFF2-40B4-BE49-F238E27FC236}">
                <a16:creationId xmlns:a16="http://schemas.microsoft.com/office/drawing/2014/main" id="{6C382080-992B-17DB-E7E6-AA5ECCC03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9C6DDB-D207-208F-6FBA-6BC2C6A6CD63}"/>
              </a:ext>
            </a:extLst>
          </p:cNvPr>
          <p:cNvSpPr txBox="1"/>
          <p:nvPr/>
        </p:nvSpPr>
        <p:spPr>
          <a:xfrm>
            <a:off x="2126958" y="1331696"/>
            <a:ext cx="8867012" cy="774934"/>
          </a:xfrm>
          <a:prstGeom prst="rect">
            <a:avLst/>
          </a:prstGeom>
          <a:solidFill>
            <a:schemeClr val="bg2">
              <a:lumMod val="25000"/>
              <a:alpha val="52941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we make sense of software?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6B585-27BA-4ECE-1E03-9A4A1A10C65D}"/>
              </a:ext>
            </a:extLst>
          </p:cNvPr>
          <p:cNvSpPr txBox="1"/>
          <p:nvPr/>
        </p:nvSpPr>
        <p:spPr>
          <a:xfrm>
            <a:off x="4055533" y="3294229"/>
            <a:ext cx="460767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TYPES</a:t>
            </a:r>
            <a:endParaRPr lang="en-US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64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06747" y="1563727"/>
            <a:ext cx="10991603" cy="52788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rmAutofit/>
          </a:bodyPr>
          <a:lstStyle/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data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::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Color</a:t>
            </a:r>
            <a:r>
              <a:rPr lang="en-US" sz="2600" dirty="0">
                <a:solidFill>
                  <a:srgbClr val="8064A2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-&gt;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Type </a:t>
            </a: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where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E  ::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NR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latin typeface="Consolas"/>
                <a:cs typeface="Consolas"/>
              </a:rPr>
              <a:t>-&gt; A 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latin typeface="Consolas"/>
                <a:cs typeface="Consolas"/>
              </a:rPr>
              <a:t>-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Red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NB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c1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-&gt; A 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c2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  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</a:p>
          <a:p>
            <a:pPr marL="342883" lvl="0" indent="-347455" defTabSz="457177">
              <a:spcBef>
                <a:spcPts val="800"/>
              </a:spcBef>
              <a:defRPr/>
            </a:pPr>
            <a:endParaRPr lang="en-US" sz="2600" b="1" dirty="0">
              <a:latin typeface="Consolas"/>
              <a:cs typeface="Consolas"/>
            </a:endParaRPr>
          </a:p>
          <a:p>
            <a:pPr marL="342883" lvl="0" indent="-347455" defTabSz="457177">
              <a:spcBef>
                <a:spcPts val="800"/>
              </a:spcBef>
              <a:defRPr/>
            </a:pPr>
            <a:r>
              <a:rPr lang="en-US" sz="2600" b="1" dirty="0">
                <a:latin typeface="Consolas"/>
                <a:cs typeface="Consolas"/>
              </a:rPr>
              <a:t>data </a:t>
            </a:r>
            <a:r>
              <a:rPr lang="en-US" sz="2600" dirty="0">
                <a:latin typeface="Consolas"/>
                <a:cs typeface="Consolas"/>
              </a:rPr>
              <a:t>RBT :: Type </a:t>
            </a:r>
            <a:r>
              <a:rPr lang="en-US" sz="2600" b="1" dirty="0">
                <a:latin typeface="Consolas"/>
                <a:cs typeface="Consolas"/>
              </a:rPr>
              <a:t>where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latin typeface="Consolas"/>
                <a:cs typeface="Consolas"/>
              </a:rPr>
              <a:t>  Root ::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latin typeface="Consolas"/>
                <a:cs typeface="Consolas"/>
              </a:rPr>
              <a:t>-&gt; RBT </a:t>
            </a:r>
          </a:p>
          <a:p>
            <a:pPr marL="342883" lvl="0" indent="-347455" defTabSz="457177">
              <a:spcBef>
                <a:spcPts val="800"/>
              </a:spcBef>
            </a:pPr>
            <a:endParaRPr lang="en-US" sz="2600" dirty="0">
              <a:latin typeface="Consolas"/>
              <a:cs typeface="Consolas"/>
            </a:endParaRPr>
          </a:p>
          <a:p>
            <a:pPr marL="342883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:: RBT -&gt; A -&gt; RBT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(Root t) x = …</a:t>
            </a:r>
          </a:p>
          <a:p>
            <a:pPr marL="342883" indent="-347455" defTabSz="457177">
              <a:spcBef>
                <a:spcPts val="800"/>
              </a:spcBef>
              <a:defRPr/>
            </a:pPr>
            <a:endParaRPr lang="en-US" sz="24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EC25F-6161-221E-6FED-8F141F2EDAAB}"/>
              </a:ext>
            </a:extLst>
          </p:cNvPr>
          <p:cNvSpPr txBox="1"/>
          <p:nvPr/>
        </p:nvSpPr>
        <p:spPr>
          <a:xfrm>
            <a:off x="6697520" y="4152069"/>
            <a:ext cx="5022412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Red nodes have black children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Empty trees are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Root is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Both children of a node have same black height</a:t>
            </a:r>
          </a:p>
        </p:txBody>
      </p:sp>
    </p:spTree>
    <p:extLst>
      <p:ext uri="{BB962C8B-B14F-4D97-AF65-F5344CB8AC3E}">
        <p14:creationId xmlns:p14="http://schemas.microsoft.com/office/powerpoint/2010/main" val="937704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06747" y="1563727"/>
            <a:ext cx="11285253" cy="52788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rmAutofit/>
          </a:bodyPr>
          <a:lstStyle/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data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::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Color</a:t>
            </a:r>
            <a:r>
              <a:rPr lang="en-US" sz="2600" dirty="0">
                <a:solidFill>
                  <a:srgbClr val="8064A2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-&gt;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Nat</a:t>
            </a:r>
            <a:r>
              <a:rPr lang="en-US" sz="2600" dirty="0">
                <a:solidFill>
                  <a:srgbClr val="8064A2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-&gt; Type </a:t>
            </a: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where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E  ::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Zero</a:t>
            </a:r>
            <a:endParaRPr lang="en-US" sz="26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NR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 </a:t>
            </a:r>
            <a:r>
              <a:rPr lang="en-US" sz="2600" dirty="0">
                <a:latin typeface="Consolas"/>
                <a:cs typeface="Consolas"/>
              </a:rPr>
              <a:t>-&gt; A 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 </a:t>
            </a:r>
            <a:r>
              <a:rPr lang="en-US" sz="2600" dirty="0">
                <a:latin typeface="Consolas"/>
                <a:cs typeface="Consolas"/>
              </a:rPr>
              <a:t>-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Red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NB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c1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 </a:t>
            </a: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-&gt; A 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c2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(</a:t>
            </a:r>
            <a:r>
              <a:rPr lang="en-US" sz="2600" dirty="0" err="1">
                <a:solidFill>
                  <a:schemeClr val="accent2"/>
                </a:solidFill>
                <a:latin typeface="Consolas"/>
                <a:cs typeface="Consolas"/>
              </a:rPr>
              <a:t>Suc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 n)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 </a:t>
            </a:r>
          </a:p>
          <a:p>
            <a:pPr marL="342883" lvl="0" indent="-347455" defTabSz="457177">
              <a:spcBef>
                <a:spcPts val="800"/>
              </a:spcBef>
              <a:defRPr/>
            </a:pPr>
            <a:endParaRPr lang="en-US" sz="2600" b="1" dirty="0">
              <a:latin typeface="Consolas"/>
              <a:cs typeface="Consolas"/>
            </a:endParaRPr>
          </a:p>
          <a:p>
            <a:pPr marL="342883" lvl="0" indent="-347455" defTabSz="457177">
              <a:spcBef>
                <a:spcPts val="800"/>
              </a:spcBef>
              <a:defRPr/>
            </a:pPr>
            <a:r>
              <a:rPr lang="en-US" sz="2600" b="1" dirty="0">
                <a:latin typeface="Consolas"/>
                <a:cs typeface="Consolas"/>
              </a:rPr>
              <a:t>data </a:t>
            </a:r>
            <a:r>
              <a:rPr lang="en-US" sz="2600" dirty="0">
                <a:latin typeface="Consolas"/>
                <a:cs typeface="Consolas"/>
              </a:rPr>
              <a:t>RBT :: Type </a:t>
            </a:r>
            <a:r>
              <a:rPr lang="en-US" sz="2600" b="1" dirty="0">
                <a:latin typeface="Consolas"/>
                <a:cs typeface="Consolas"/>
              </a:rPr>
              <a:t>where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latin typeface="Consolas"/>
                <a:cs typeface="Consolas"/>
              </a:rPr>
              <a:t>  Root ::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 </a:t>
            </a:r>
            <a:r>
              <a:rPr lang="en-US" sz="2600" dirty="0">
                <a:latin typeface="Consolas"/>
                <a:cs typeface="Consolas"/>
              </a:rPr>
              <a:t>-&gt; RBT </a:t>
            </a:r>
          </a:p>
          <a:p>
            <a:pPr marL="342883" lvl="0" indent="-347455" defTabSz="457177">
              <a:spcBef>
                <a:spcPts val="800"/>
              </a:spcBef>
            </a:pPr>
            <a:endParaRPr lang="en-US" sz="2600" dirty="0">
              <a:latin typeface="Consolas"/>
              <a:cs typeface="Consolas"/>
            </a:endParaRPr>
          </a:p>
          <a:p>
            <a:pPr marL="342883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:: RBT -&gt; A -&gt; RBT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(Root t) x = …</a:t>
            </a:r>
          </a:p>
          <a:p>
            <a:pPr marL="342883" indent="-347455" defTabSz="457177">
              <a:spcBef>
                <a:spcPts val="800"/>
              </a:spcBef>
              <a:defRPr/>
            </a:pPr>
            <a:endParaRPr lang="en-US" sz="24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EC25F-6161-221E-6FED-8F141F2EDAAB}"/>
              </a:ext>
            </a:extLst>
          </p:cNvPr>
          <p:cNvSpPr txBox="1"/>
          <p:nvPr/>
        </p:nvSpPr>
        <p:spPr>
          <a:xfrm>
            <a:off x="6697520" y="4152069"/>
            <a:ext cx="5022412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Red nodes have black children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Empty trees are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Root is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712B"/>
                </a:solidFill>
              </a:rPr>
              <a:t>Both children of a node have same black height</a:t>
            </a:r>
          </a:p>
        </p:txBody>
      </p:sp>
    </p:spTree>
    <p:extLst>
      <p:ext uri="{BB962C8B-B14F-4D97-AF65-F5344CB8AC3E}">
        <p14:creationId xmlns:p14="http://schemas.microsoft.com/office/powerpoint/2010/main" val="348806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D9250-169D-62A9-6D51-1E35A58F0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5400" dirty="0"/>
              <a:t>More Examples </a:t>
            </a:r>
            <a:r>
              <a:rPr lang="en-US" sz="4000" dirty="0"/>
              <a:t>(Types making distinctions) 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28DC0-2EF5-A3F6-1E47-7D59FD06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3600" dirty="0"/>
              <a:t>Other verified data structures </a:t>
            </a:r>
            <a:br>
              <a:rPr lang="en-US" sz="3600" dirty="0"/>
            </a:br>
            <a:r>
              <a:rPr lang="en-US" sz="3600" dirty="0"/>
              <a:t>(Merkle Trees, Braun Trees)</a:t>
            </a:r>
          </a:p>
          <a:p>
            <a:r>
              <a:rPr lang="en-US" sz="3600" dirty="0"/>
              <a:t>Units of measure  (2 inches vs. 2cm)</a:t>
            </a:r>
          </a:p>
          <a:p>
            <a:r>
              <a:rPr lang="en-US" sz="3600" dirty="0"/>
              <a:t>Data provenance (tracking </a:t>
            </a:r>
            <a:r>
              <a:rPr lang="en-US" sz="3600" dirty="0" err="1"/>
              <a:t>unsanitized</a:t>
            </a:r>
            <a:r>
              <a:rPr lang="en-US" sz="3600" dirty="0"/>
              <a:t> inputs)</a:t>
            </a:r>
          </a:p>
          <a:p>
            <a:r>
              <a:rPr lang="en-US" sz="3600" dirty="0"/>
              <a:t>Refinement types (positive integers, nonempty lists)</a:t>
            </a:r>
          </a:p>
          <a:p>
            <a:r>
              <a:rPr lang="en-US" sz="3600" dirty="0"/>
              <a:t>Well-scoped and strongly-typed ASTs </a:t>
            </a:r>
          </a:p>
          <a:p>
            <a:endParaRPr lang="en-US" sz="32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4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C1AAA-D1A8-A9F6-B9C4-DB8B88C32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497F4B-EB0E-C1CB-6B95-461D45DE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Dependent Type Systems can express application-specific relationships between values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4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7E5E-DB7D-66F7-67F0-78ACC091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E8FA6-FE87-6526-96B1-6E64CA687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6" y="2438400"/>
            <a:ext cx="1181644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read_db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classes.json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name =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raw_input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"Whose students do you want to see:"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students 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student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\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for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student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\ 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		           if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(class[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'prof'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 == name) \ 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		  	     and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(student[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'id'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class[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'students'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  map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(lambda row: print(row[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'name'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]), students)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5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E106-186F-F082-5EBC-946E96B5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in Haskell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DC769-4BC7-DEE4-3572-13C62894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438400"/>
            <a:ext cx="1231174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read_db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classes.json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name &lt;-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putStr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"Whose students do you want to see?"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&gt;&gt;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getLine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let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students 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student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class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student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class.prof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== name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student.id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elem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class.students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mapM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(\row -&gt; print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row.name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students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2920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DC769-4BC7-DEE4-3572-13C62894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438400"/>
            <a:ext cx="11811000" cy="64987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read_db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classes.json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name &lt;-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putStr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"Whose students do you want to see?"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&gt;&gt;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getLine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let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students = [ student | class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, student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== name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student.</a:t>
            </a:r>
            <a:r>
              <a:rPr lang="en-US" sz="2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elem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]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mapM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(\row -&gt; print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row.</a:t>
            </a:r>
            <a:r>
              <a:rPr lang="en-US" sz="2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students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E9FB2-1938-0B2B-59BE-D522795DC523}"/>
              </a:ext>
            </a:extLst>
          </p:cNvPr>
          <p:cNvSpPr txBox="1"/>
          <p:nvPr/>
        </p:nvSpPr>
        <p:spPr>
          <a:xfrm>
            <a:off x="655319" y="426719"/>
            <a:ext cx="111295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HasField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"students"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(Row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[Int],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HasField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"prof"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(Row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String,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HasField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(Row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Int,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HasField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(Row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String)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Schema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-&gt; Schema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-&gt; IO ()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F745B-4449-9897-AE92-A8F778CEFF5A}"/>
              </a:ext>
            </a:extLst>
          </p:cNvPr>
          <p:cNvSpPr txBox="1"/>
          <p:nvPr/>
        </p:nvSpPr>
        <p:spPr>
          <a:xfrm>
            <a:off x="381000" y="426719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read_db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::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39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DD1C-797C-36FA-35F1-6AF44D0E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</a:t>
            </a:r>
            <a:r>
              <a:rPr lang="en-US" b="1" dirty="0"/>
              <a:t>relate</a:t>
            </a:r>
            <a:r>
              <a:rPr lang="en-US" dirty="0"/>
              <a:t> schema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E205-F0FC-30E6-B9E9-63CA8E600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134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Schema type describes expected data format 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[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"prof"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"students" [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course_id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Ensures data is a list of rows in the specified format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[ "Weirich" :&gt; [1,5,7] :&gt; "CIS 552" :&gt; Nil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, 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Zdancewic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 :&gt; [1,2] :&gt; "CIS 341" :&gt; Nil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E169-2B36-CDD6-392E-A12FEED2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describe </a:t>
            </a:r>
            <a:r>
              <a:rPr lang="en-US" b="1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C39B5-ED1F-BBBD-2FD5-526A800E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944"/>
            <a:ext cx="10515600" cy="140743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Informal specification of Web API</a:t>
            </a:r>
          </a:p>
          <a:p>
            <a:pPr marL="457200" lvl="1" indent="0">
              <a:buNone/>
            </a:pPr>
            <a:r>
              <a:rPr lang="en-US" i="1" dirty="0"/>
              <a:t>The endpoint at /users expects a GET request and returns a list of JSON objects describing users, with fields name, email, and </a:t>
            </a:r>
            <a:r>
              <a:rPr lang="en-US" i="1" dirty="0" err="1"/>
              <a:t>registration_date</a:t>
            </a:r>
            <a:r>
              <a:rPr lang="en-US" i="1" dirty="0"/>
              <a:t>,</a:t>
            </a:r>
          </a:p>
          <a:p>
            <a:pPr marL="457200" lvl="1" indent="0">
              <a:buNone/>
            </a:pPr>
            <a:r>
              <a:rPr lang="en-US" i="1" dirty="0"/>
              <a:t>or a single user specified by an id number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0DD11-04D0-9EC9-CE4C-68F69DB7E6ED}"/>
              </a:ext>
            </a:extLst>
          </p:cNvPr>
          <p:cNvSpPr txBox="1"/>
          <p:nvPr/>
        </p:nvSpPr>
        <p:spPr>
          <a:xfrm>
            <a:off x="838200" y="3445887"/>
            <a:ext cx="9710057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name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email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registration_date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endParaRPr lang="en-US" sz="2400" b="1" dirty="0">
              <a:solidFill>
                <a:srgbClr val="0070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UserAPI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"users"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:&gt;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'[JSON]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:&lt;|&gt;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"users"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:&gt; Capture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:&gt; Get '[JSON] User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93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6EC2-74EA-FD47-7D7E-916C43D1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Haskell Servant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FF53E-4CE6-0DA5-9DF1-05DAA18B7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600"/>
            <a:ext cx="10515600" cy="4351338"/>
          </a:xfrm>
        </p:spPr>
        <p:txBody>
          <a:bodyPr/>
          <a:lstStyle/>
          <a:p>
            <a:r>
              <a:rPr lang="en-US" dirty="0"/>
              <a:t>API type expresses relationship between the server and client applications</a:t>
            </a:r>
          </a:p>
          <a:p>
            <a:r>
              <a:rPr lang="en-US" dirty="0"/>
              <a:t>Server: Ensures web application provides exactly this functionality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UserAPI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getUserById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:&lt;|&gt; return users</a:t>
            </a:r>
          </a:p>
          <a:p>
            <a:pPr marL="457200" lvl="1" indent="0">
              <a:buNone/>
            </a:pP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getUserById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getUserById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id = 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id &lt; length users 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(users !! id) 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throwError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err404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Client: Receives values of the associated type</a:t>
            </a: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:&lt;|&gt;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client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userAPI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61511-DDDD-B669-A9A9-DB7DB5EB1F88}"/>
              </a:ext>
            </a:extLst>
          </p:cNvPr>
          <p:cNvSpPr txBox="1"/>
          <p:nvPr/>
        </p:nvSpPr>
        <p:spPr>
          <a:xfrm>
            <a:off x="3088193" y="2506874"/>
            <a:ext cx="6334515" cy="215071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Static typing is by far the most widely used program verification technology in use today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94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1A57-D456-7C56-A15B-5B401147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marshalling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96824-F221-25FB-5A3F-BE211EB99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7"/>
            <a:ext cx="10515600" cy="5149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Server and client need to convert between type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dirty="0"/>
              <a:t> and JSON formatted strings.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Dependent Types track relationship between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dirty="0"/>
              <a:t> and its generic representation.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EB7D4-F932-83AC-A98C-EC87552F7432}"/>
              </a:ext>
            </a:extLst>
          </p:cNvPr>
          <p:cNvSpPr txBox="1"/>
          <p:nvPr/>
        </p:nvSpPr>
        <p:spPr>
          <a:xfrm>
            <a:off x="838200" y="2447802"/>
            <a:ext cx="9710057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name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email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registration_date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deriving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Generic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ToJSON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User     -- uses </a:t>
            </a:r>
            <a:r>
              <a:rPr lang="en-US" sz="2400" dirty="0" err="1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Aeson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library to derive</a:t>
            </a:r>
          </a:p>
          <a:p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FromJSON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User   -- based on Generic rep of type</a:t>
            </a:r>
          </a:p>
        </p:txBody>
      </p:sp>
    </p:spTree>
    <p:extLst>
      <p:ext uri="{BB962C8B-B14F-4D97-AF65-F5344CB8AC3E}">
        <p14:creationId xmlns:p14="http://schemas.microsoft.com/office/powerpoint/2010/main" val="231410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CDBE4-B2D5-1F9C-A3AD-DF840DC2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More examples</a:t>
            </a:r>
            <a:r>
              <a:rPr lang="en-US" sz="4000" dirty="0"/>
              <a:t> (Types expressing relationships)</a:t>
            </a:r>
            <a:endParaRPr lang="en-US" sz="5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FE670E-9EF7-FAF8-822F-02431296A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060" y="1577515"/>
            <a:ext cx="10534473" cy="4393982"/>
          </a:xfrm>
        </p:spPr>
        <p:txBody>
          <a:bodyPr>
            <a:normAutofit/>
          </a:bodyPr>
          <a:lstStyle/>
          <a:p>
            <a:r>
              <a:rPr lang="en-US" sz="3200" dirty="0"/>
              <a:t>Other rich interfaces (</a:t>
            </a:r>
            <a:r>
              <a:rPr lang="en-US" sz="3200" dirty="0" err="1"/>
              <a:t>printf</a:t>
            </a:r>
            <a:r>
              <a:rPr lang="en-US" sz="3200" dirty="0"/>
              <a:t>, </a:t>
            </a:r>
            <a:r>
              <a:rPr lang="en-US" sz="3200" dirty="0" err="1"/>
              <a:t>regexp</a:t>
            </a:r>
            <a:r>
              <a:rPr lang="en-US" sz="3200" dirty="0"/>
              <a:t> matching) </a:t>
            </a:r>
          </a:p>
          <a:p>
            <a:r>
              <a:rPr lang="en-US" sz="3200" dirty="0"/>
              <a:t>Type-based reflection (Dynamic types, type-indexed maps, datatype-generic programming)</a:t>
            </a:r>
          </a:p>
          <a:p>
            <a:r>
              <a:rPr lang="en-US" sz="3200" dirty="0"/>
              <a:t>Protocols, i.e. interfaces with effects (state machines, session types, algebraic effects)</a:t>
            </a:r>
          </a:p>
          <a:p>
            <a:r>
              <a:rPr lang="en-US" sz="3200" dirty="0"/>
              <a:t>Improved performance (Express low-level memory layouts, eliminate dynamic array bounds and tag checks, verify C code)</a:t>
            </a:r>
          </a:p>
          <a:p>
            <a:r>
              <a:rPr lang="en-US" sz="3200" dirty="0"/>
              <a:t>Embedded Domain-Specific Languages (Hardware/FPGAs, Music, Contract Law, etc.)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63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C58436B-F0A8-9AA4-71D3-8C6B7DFC1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53" r="9091" b="35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3ED4FF-6166-188B-26FB-D6160A6D88F4}"/>
              </a:ext>
            </a:extLst>
          </p:cNvPr>
          <p:cNvSpPr/>
          <p:nvPr/>
        </p:nvSpPr>
        <p:spPr>
          <a:xfrm>
            <a:off x="600891" y="269967"/>
            <a:ext cx="10752909" cy="560832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597E2-0BA1-EB78-5156-B5E0B0CE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Future</a:t>
            </a:r>
            <a:r>
              <a:rPr lang="en-US" dirty="0"/>
              <a:t> of Dependent Types in Practical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D2D9-3425-228B-6A9C-508D1BF45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Distinctions for describing resource usage: integration of linear and dependent types (already in </a:t>
            </a:r>
            <a:r>
              <a:rPr lang="en-US" dirty="0" err="1"/>
              <a:t>Agda</a:t>
            </a:r>
            <a:r>
              <a:rPr lang="en-US" dirty="0"/>
              <a:t>, Idris)</a:t>
            </a:r>
          </a:p>
          <a:p>
            <a:r>
              <a:rPr lang="en-US" dirty="0"/>
              <a:t>New approaches to type and proof inference: SMT solvers (</a:t>
            </a:r>
            <a:r>
              <a:rPr lang="en-US" dirty="0" err="1"/>
              <a:t>LiquidHaskell</a:t>
            </a:r>
            <a:r>
              <a:rPr lang="en-US" dirty="0"/>
              <a:t>), tactic languages (Mtac2), algorithms (</a:t>
            </a:r>
            <a:r>
              <a:rPr lang="en-US" dirty="0" err="1"/>
              <a:t>QuickLook</a:t>
            </a:r>
            <a:r>
              <a:rPr lang="en-US" dirty="0"/>
              <a:t>)</a:t>
            </a:r>
          </a:p>
          <a:p>
            <a:r>
              <a:rPr lang="en-US" dirty="0"/>
              <a:t>More type-directed program development:  the type system as a guide either in the IDE or for automatic synthesis</a:t>
            </a:r>
          </a:p>
          <a:p>
            <a:r>
              <a:rPr lang="en-US" dirty="0"/>
              <a:t>More flexibility in working with coercions and isomorphisms: new semantics for dependent types (</a:t>
            </a:r>
            <a:r>
              <a:rPr lang="en-US" dirty="0" err="1"/>
              <a:t>HoTT</a:t>
            </a:r>
            <a:r>
              <a:rPr lang="en-US" dirty="0"/>
              <a:t>, Higher-Inductive Types)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3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>
            <a:extLst>
              <a:ext uri="{FF2B5EF4-FFF2-40B4-BE49-F238E27FC236}">
                <a16:creationId xmlns:a16="http://schemas.microsoft.com/office/drawing/2014/main" id="{E24F0718-B582-6968-B862-A3C8591D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53" r="9091" b="35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42CE62-0654-40CC-4BA9-FC4A93C9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2"/>
            <a:ext cx="6619811" cy="2629805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000" b="1" dirty="0"/>
              <a:t>Summary</a:t>
            </a:r>
            <a:r>
              <a:rPr lang="en-US" sz="4000" dirty="0"/>
              <a:t>: Static types provide practical benefits to programmers.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Dependent types provide practical benefits to type systems.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E1EFCD-C848-A758-A54C-178ABD5B3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59" y="3429000"/>
            <a:ext cx="6773342" cy="19846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Making application-specific </a:t>
            </a:r>
            <a:r>
              <a:rPr lang="en-US" sz="3200" b="1" dirty="0"/>
              <a:t>distinctions</a:t>
            </a:r>
            <a:r>
              <a:rPr lang="en-US" sz="3200" dirty="0"/>
              <a:t> between values</a:t>
            </a:r>
          </a:p>
          <a:p>
            <a:r>
              <a:rPr lang="en-US" sz="3200" dirty="0"/>
              <a:t>Expressing application-specific </a:t>
            </a:r>
            <a:r>
              <a:rPr lang="en-US" sz="3200" b="1" dirty="0"/>
              <a:t>relationships</a:t>
            </a:r>
            <a:r>
              <a:rPr lang="en-US" sz="3200" dirty="0"/>
              <a:t> between values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EFDFE-8DF3-8075-FE0F-09E2BF520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506" y="743643"/>
            <a:ext cx="4243643" cy="51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9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154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9AF0-DF86-6A38-73A7-82B56B11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Type-safe </a:t>
            </a:r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63953-53C8-7C4D-849E-DDC6E8AEA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78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-- Number and types of arguments to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determined by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-- format string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: (s : String) -&gt;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interpFormatString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 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 = …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interpFormatString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"hello" = String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interpFormatString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"hello %s" = String -&gt; String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interpFormatString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"%d: %s" = Int -&gt; String -&gt; String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808A9-337B-E2ED-AC66-F097553B03F5}"/>
              </a:ext>
            </a:extLst>
          </p:cNvPr>
          <p:cNvSpPr txBox="1"/>
          <p:nvPr/>
        </p:nvSpPr>
        <p:spPr>
          <a:xfrm>
            <a:off x="11081657" y="634467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Idris</a:t>
            </a:r>
          </a:p>
        </p:txBody>
      </p:sp>
    </p:spTree>
    <p:extLst>
      <p:ext uri="{BB962C8B-B14F-4D97-AF65-F5344CB8AC3E}">
        <p14:creationId xmlns:p14="http://schemas.microsoft.com/office/powerpoint/2010/main" val="4148214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ype LengthUnit = 'px' | 'em' | 'rem'&#10;type Length = `${number}${LengthUnit}`&#10;&#10;const unit: Length = '3px'&#10;const rem: Length = '-2rem'&#10;const em: Length = '2.5rem'&#10;const notAUnit: Length = 'ab0.2rem'">
            <a:extLst>
              <a:ext uri="{FF2B5EF4-FFF2-40B4-BE49-F238E27FC236}">
                <a16:creationId xmlns:a16="http://schemas.microsoft.com/office/drawing/2014/main" id="{00DBE53B-B03A-C3A0-FE1C-F5E1664B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690688"/>
            <a:ext cx="9194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1A3EBB-5639-8E21-9355-ACD2F7222204}"/>
              </a:ext>
            </a:extLst>
          </p:cNvPr>
          <p:cNvSpPr txBox="1"/>
          <p:nvPr/>
        </p:nvSpPr>
        <p:spPr>
          <a:xfrm>
            <a:off x="7483674" y="6512216"/>
            <a:ext cx="4641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tesseralis</a:t>
            </a:r>
            <a:r>
              <a:rPr lang="en-US" sz="1400" dirty="0"/>
              <a:t>/status/1530346544137789443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7F55F-C327-07FB-C3AA-AEB1722718AF}"/>
              </a:ext>
            </a:extLst>
          </p:cNvPr>
          <p:cNvSpPr txBox="1"/>
          <p:nvPr/>
        </p:nvSpPr>
        <p:spPr>
          <a:xfrm>
            <a:off x="7483674" y="6152612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Typescript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6D2DDC-193B-99CB-C2AA-994220D8A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text</a:t>
            </a:r>
          </a:p>
        </p:txBody>
      </p:sp>
    </p:spTree>
    <p:extLst>
      <p:ext uri="{BB962C8B-B14F-4D97-AF65-F5344CB8AC3E}">
        <p14:creationId xmlns:p14="http://schemas.microsoft.com/office/powerpoint/2010/main" val="729376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980B-2924-F457-B4F4-71870F7E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features of dependent type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5D28E-F48D-0F7F-702A-CE7BDA334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Type-level computation</a:t>
            </a:r>
          </a:p>
          <a:p>
            <a:pPr lvl="1"/>
            <a:r>
              <a:rPr lang="en-US" dirty="0"/>
              <a:t>We can use the type system to implement a domain-specific compile-time analysis</a:t>
            </a:r>
          </a:p>
          <a:p>
            <a:r>
              <a:rPr lang="en-US" dirty="0"/>
              <a:t>Indexed types</a:t>
            </a:r>
          </a:p>
          <a:p>
            <a:pPr lvl="1"/>
            <a:r>
              <a:rPr lang="en-US" dirty="0"/>
              <a:t>Type indices can constrain values and guide computation</a:t>
            </a:r>
          </a:p>
          <a:p>
            <a:r>
              <a:rPr lang="en-US" dirty="0"/>
              <a:t>Double-duty data</a:t>
            </a:r>
          </a:p>
          <a:p>
            <a:pPr lvl="1"/>
            <a:r>
              <a:rPr lang="en-US" dirty="0"/>
              <a:t>We can use the same data in types and at runtime</a:t>
            </a:r>
          </a:p>
          <a:p>
            <a:r>
              <a:rPr lang="en-US" dirty="0"/>
              <a:t>Equivalence proofs</a:t>
            </a:r>
          </a:p>
          <a:p>
            <a:pPr lvl="1"/>
            <a:r>
              <a:rPr lang="en-US" dirty="0"/>
              <a:t>Type checker must reason about program equivalence, and sometimes needs help</a:t>
            </a:r>
          </a:p>
        </p:txBody>
      </p:sp>
    </p:spTree>
    <p:extLst>
      <p:ext uri="{BB962C8B-B14F-4D97-AF65-F5344CB8AC3E}">
        <p14:creationId xmlns:p14="http://schemas.microsoft.com/office/powerpoint/2010/main" val="120548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E0DF-2982-F8B2-4968-B0FD7F6A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130-4EEE-C779-EB50-466EABAC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95EF-09C0-6866-055D-614E3EDAC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3127"/>
          <a:stretch/>
        </p:blipFill>
        <p:spPr>
          <a:xfrm>
            <a:off x="6028103" y="1690689"/>
            <a:ext cx="6163897" cy="275146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47B11B-3525-0983-AEEC-21593988353B}"/>
              </a:ext>
            </a:extLst>
          </p:cNvPr>
          <p:cNvSpPr txBox="1">
            <a:spLocks/>
          </p:cNvSpPr>
          <p:nvPr/>
        </p:nvSpPr>
        <p:spPr>
          <a:xfrm>
            <a:off x="2212041" y="367599"/>
            <a:ext cx="945328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i="1"/>
              <a:t>Dependent</a:t>
            </a:r>
            <a:r>
              <a:rPr lang="en-US" sz="6600"/>
              <a:t> Haskell</a:t>
            </a:r>
            <a:endParaRPr lang="en-US" sz="66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A15FA6-F6AA-A4CE-36A2-A56332B6BC4B}"/>
              </a:ext>
            </a:extLst>
          </p:cNvPr>
          <p:cNvSpPr txBox="1">
            <a:spLocks/>
          </p:cNvSpPr>
          <p:nvPr/>
        </p:nvSpPr>
        <p:spPr>
          <a:xfrm>
            <a:off x="336596" y="1779389"/>
            <a:ext cx="5946354" cy="406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/>
              <a:t>Key idea</a:t>
            </a:r>
            <a:r>
              <a:rPr lang="en-US" sz="2500"/>
              <a:t>: Use features from logic to inspire the design of a programming language</a:t>
            </a:r>
          </a:p>
          <a:p>
            <a:r>
              <a:rPr lang="en-US" sz="2500" b="1"/>
              <a:t>Benefit</a:t>
            </a:r>
            <a:r>
              <a:rPr lang="en-US" sz="2500"/>
              <a:t>: Developers can create correctness proofs while they program</a:t>
            </a:r>
          </a:p>
          <a:p>
            <a:r>
              <a:rPr lang="en-US" sz="2500" b="1"/>
              <a:t>My role</a:t>
            </a:r>
            <a:r>
              <a:rPr lang="en-US" sz="2500"/>
              <a:t>: Collaboration with designers of  Haskell programming language</a:t>
            </a:r>
          </a:p>
          <a:p>
            <a:r>
              <a:rPr lang="en-US" sz="2500" b="1"/>
              <a:t>Impact</a:t>
            </a:r>
            <a:r>
              <a:rPr lang="en-US" sz="2500"/>
              <a:t>:  Community of Haskell programmers who use these features everyday(?!)</a:t>
            </a:r>
            <a:endParaRPr lang="en-US" sz="1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E8D08-BAFE-108E-AEFA-72AB0250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84" y="279875"/>
            <a:ext cx="1767457" cy="1249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5568E-1403-0B83-374A-B3AE35296A37}"/>
              </a:ext>
            </a:extLst>
          </p:cNvPr>
          <p:cNvSpPr txBox="1"/>
          <p:nvPr/>
        </p:nvSpPr>
        <p:spPr>
          <a:xfrm>
            <a:off x="6282950" y="4442156"/>
            <a:ext cx="576116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Stephanie Weirich</a:t>
            </a:r>
          </a:p>
          <a:p>
            <a:pPr algn="r"/>
            <a:r>
              <a:rPr lang="en-US" sz="2000" dirty="0"/>
              <a:t>with Richard Eisenberg (</a:t>
            </a:r>
            <a:r>
              <a:rPr lang="en-US" sz="2000" dirty="0" err="1"/>
              <a:t>Penn,Tweag</a:t>
            </a:r>
            <a:r>
              <a:rPr lang="en-US" sz="2000" dirty="0"/>
              <a:t>/IO), </a:t>
            </a:r>
            <a:br>
              <a:rPr lang="en-US" sz="2000" dirty="0"/>
            </a:br>
            <a:r>
              <a:rPr lang="en-US" sz="2000" dirty="0"/>
              <a:t>Simon Peyton Jones (Epic Games),</a:t>
            </a:r>
            <a:br>
              <a:rPr lang="en-US" sz="2000" dirty="0"/>
            </a:br>
            <a:r>
              <a:rPr lang="en-US" sz="2000" dirty="0"/>
              <a:t>Joachim </a:t>
            </a:r>
            <a:r>
              <a:rPr lang="en-US" sz="2000" dirty="0" err="1"/>
              <a:t>Breitner</a:t>
            </a:r>
            <a:r>
              <a:rPr lang="en-US" sz="2000" dirty="0"/>
              <a:t>,  Harley </a:t>
            </a:r>
            <a:r>
              <a:rPr lang="en-US" sz="2000" dirty="0" err="1"/>
              <a:t>Eades</a:t>
            </a:r>
            <a:r>
              <a:rPr lang="en-US" sz="2000" dirty="0"/>
              <a:t> III (Augusta), </a:t>
            </a:r>
            <a:br>
              <a:rPr lang="en-US" sz="2000" dirty="0"/>
            </a:br>
            <a:r>
              <a:rPr lang="en-US" sz="2000" dirty="0"/>
              <a:t>Antoine </a:t>
            </a:r>
            <a:r>
              <a:rPr lang="en-US" sz="2000" dirty="0" err="1"/>
              <a:t>Voizard</a:t>
            </a:r>
            <a:r>
              <a:rPr lang="en-US" sz="2000" dirty="0"/>
              <a:t>, and Pritam Choudhury</a:t>
            </a:r>
            <a:r>
              <a:rPr lang="en-US" sz="2400" dirty="0"/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20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B33B06-D2D5-541F-BA91-4178FCFA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FD2801-9D12-BE42-96A7-FEA57A001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572" r="9091" b="2819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01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3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3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4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4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4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99E4E-9E01-4F0C-8EC7-6934FDBE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884" y="2353640"/>
            <a:ext cx="5797179" cy="2150719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Principle</a:t>
            </a:r>
            <a:r>
              <a:rPr lang="en-US" sz="40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Static type systems help us create and maintain reliable software, at scale</a:t>
            </a:r>
            <a:r>
              <a:rPr lang="en-US" sz="4000" dirty="0">
                <a:solidFill>
                  <a:srgbClr val="080808"/>
                </a:solidFill>
              </a:rPr>
              <a:t> </a:t>
            </a:r>
            <a:endParaRPr lang="en-US" sz="40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8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B64737B9-1042-1EB2-935D-7D3F378B16C0}"/>
              </a:ext>
            </a:extLst>
          </p:cNvPr>
          <p:cNvSpPr txBox="1">
            <a:spLocks/>
          </p:cNvSpPr>
          <p:nvPr/>
        </p:nvSpPr>
        <p:spPr>
          <a:xfrm>
            <a:off x="577031" y="1366345"/>
            <a:ext cx="3932237" cy="396844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Types</a:t>
            </a:r>
            <a:r>
              <a:rPr lang="en-US" sz="3600" dirty="0"/>
              <a:t> let us make distinctions between things that look similar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Types</a:t>
            </a:r>
            <a:r>
              <a:rPr lang="en-US" sz="3600" dirty="0"/>
              <a:t> tell us how things should fit together</a:t>
            </a:r>
          </a:p>
        </p:txBody>
      </p:sp>
      <p:pic>
        <p:nvPicPr>
          <p:cNvPr id="3" name="Picture 2" descr="r/Jigsawpuzzles - Does anyone else here have nicknames for pieces? These are my most common 🙃">
            <a:extLst>
              <a:ext uri="{FF2B5EF4-FFF2-40B4-BE49-F238E27FC236}">
                <a16:creationId xmlns:a16="http://schemas.microsoft.com/office/drawing/2014/main" id="{C532DD47-94C2-28A3-F8BA-CD613069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330" y="725691"/>
            <a:ext cx="7176442" cy="504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7B395-20EE-D230-7F8A-0777EF5F8FF2}"/>
              </a:ext>
            </a:extLst>
          </p:cNvPr>
          <p:cNvSpPr txBox="1"/>
          <p:nvPr/>
        </p:nvSpPr>
        <p:spPr>
          <a:xfrm>
            <a:off x="10755068" y="6304002"/>
            <a:ext cx="14369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br>
              <a:rPr lang="en-US" dirty="0">
                <a:hlinkClick r:id="rId3"/>
              </a:rPr>
            </a:br>
            <a:r>
              <a:rPr lang="en-US" sz="1200" dirty="0">
                <a:hlinkClick r:id="rId3"/>
              </a:rPr>
              <a:t>u/PeranerdErndrerd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B0223-0475-75A0-C910-DF5D0A4679A3}"/>
              </a:ext>
            </a:extLst>
          </p:cNvPr>
          <p:cNvSpPr txBox="1"/>
          <p:nvPr/>
        </p:nvSpPr>
        <p:spPr>
          <a:xfrm>
            <a:off x="1276488" y="6041796"/>
            <a:ext cx="8841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Improving these leads to better type systems</a:t>
            </a:r>
          </a:p>
        </p:txBody>
      </p:sp>
    </p:spTree>
    <p:extLst>
      <p:ext uri="{BB962C8B-B14F-4D97-AF65-F5344CB8AC3E}">
        <p14:creationId xmlns:p14="http://schemas.microsoft.com/office/powerpoint/2010/main" val="37997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647" y="108147"/>
            <a:ext cx="10363200" cy="1314443"/>
          </a:xfrm>
        </p:spPr>
        <p:txBody>
          <a:bodyPr/>
          <a:lstStyle/>
          <a:p>
            <a:r>
              <a:rPr lang="en-US" dirty="0"/>
              <a:t>How to Design Type Systems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080" y="1500576"/>
            <a:ext cx="10124902" cy="468608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99507" y="2206348"/>
            <a:ext cx="3715700" cy="2445305"/>
          </a:xfrm>
          <a:prstGeom prst="ellipse">
            <a:avLst/>
          </a:prstGeom>
          <a:solidFill>
            <a:schemeClr val="accent4">
              <a:lumMod val="40000"/>
              <a:lumOff val="60000"/>
              <a:alpha val="5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Programs that do what you want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407108" y="3507258"/>
            <a:ext cx="3931886" cy="2199593"/>
          </a:xfrm>
          <a:prstGeom prst="ellipse">
            <a:avLst/>
          </a:prstGeom>
          <a:solidFill>
            <a:schemeClr val="accent5">
              <a:lumMod val="60000"/>
              <a:lumOff val="40000"/>
              <a:alpha val="5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Programs that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type check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1163" y="1555242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programs</a:t>
            </a:r>
          </a:p>
        </p:txBody>
      </p:sp>
      <p:sp>
        <p:nvSpPr>
          <p:cNvPr id="8" name="Oval 7"/>
          <p:cNvSpPr/>
          <p:nvPr/>
        </p:nvSpPr>
        <p:spPr>
          <a:xfrm>
            <a:off x="3307530" y="3753277"/>
            <a:ext cx="1141734" cy="675499"/>
          </a:xfrm>
          <a:prstGeom prst="ellipse">
            <a:avLst/>
          </a:prstGeom>
          <a:solidFill>
            <a:schemeClr val="accent2">
              <a:lumMod val="75000"/>
              <a:alpha val="3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83657" y="3885929"/>
            <a:ext cx="3397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bugs here, </a:t>
            </a:r>
            <a:br>
              <a:rPr lang="en-US" dirty="0"/>
            </a:br>
            <a:r>
              <a:rPr lang="en-US" dirty="0"/>
              <a:t>but the type system</a:t>
            </a:r>
          </a:p>
          <a:p>
            <a:r>
              <a:rPr lang="en-US" dirty="0"/>
              <a:t>gets in the way</a:t>
            </a:r>
          </a:p>
          <a:p>
            <a:r>
              <a:rPr lang="en-US" b="1" dirty="0"/>
              <a:t>Underlying problem</a:t>
            </a:r>
            <a:r>
              <a:rPr lang="en-US" dirty="0"/>
              <a:t>: Type system can't express why some things </a:t>
            </a:r>
          </a:p>
          <a:p>
            <a:r>
              <a:rPr lang="en-US" dirty="0"/>
              <a:t>should fit together</a:t>
            </a:r>
          </a:p>
        </p:txBody>
      </p:sp>
      <p:sp>
        <p:nvSpPr>
          <p:cNvPr id="12" name="Oval 11"/>
          <p:cNvSpPr/>
          <p:nvPr/>
        </p:nvSpPr>
        <p:spPr>
          <a:xfrm>
            <a:off x="7032133" y="3949111"/>
            <a:ext cx="1141734" cy="675499"/>
          </a:xfrm>
          <a:prstGeom prst="ellipse">
            <a:avLst/>
          </a:prstGeom>
          <a:solidFill>
            <a:schemeClr val="accent2">
              <a:lumMod val="75000"/>
              <a:alpha val="3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92816" y="2390943"/>
            <a:ext cx="2405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a bug but the type system can’t rule it out</a:t>
            </a:r>
          </a:p>
          <a:p>
            <a:r>
              <a:rPr lang="en-US" b="1" dirty="0"/>
              <a:t>Underlying Problem</a:t>
            </a:r>
            <a:r>
              <a:rPr lang="en-US" dirty="0"/>
              <a:t>: Type system can't make the right distinctions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FAE88BA-69D5-C245-246D-5A73B8F9CABC}"/>
              </a:ext>
            </a:extLst>
          </p:cNvPr>
          <p:cNvSpPr/>
          <p:nvPr/>
        </p:nvSpPr>
        <p:spPr>
          <a:xfrm>
            <a:off x="4546401" y="3652351"/>
            <a:ext cx="1675443" cy="954704"/>
          </a:xfrm>
          <a:custGeom>
            <a:avLst/>
            <a:gdLst>
              <a:gd name="connsiteX0" fmla="*/ 0 w 1675443"/>
              <a:gd name="connsiteY0" fmla="*/ 954704 h 954704"/>
              <a:gd name="connsiteX1" fmla="*/ 189163 w 1675443"/>
              <a:gd name="connsiteY1" fmla="*/ 535895 h 954704"/>
              <a:gd name="connsiteX2" fmla="*/ 364814 w 1675443"/>
              <a:gd name="connsiteY2" fmla="*/ 738545 h 954704"/>
              <a:gd name="connsiteX3" fmla="*/ 364814 w 1675443"/>
              <a:gd name="connsiteY3" fmla="*/ 441325 h 954704"/>
              <a:gd name="connsiteX4" fmla="*/ 648558 w 1675443"/>
              <a:gd name="connsiteY4" fmla="*/ 806095 h 954704"/>
              <a:gd name="connsiteX5" fmla="*/ 621535 w 1675443"/>
              <a:gd name="connsiteY5" fmla="*/ 279206 h 954704"/>
              <a:gd name="connsiteX6" fmla="*/ 824210 w 1675443"/>
              <a:gd name="connsiteY6" fmla="*/ 427816 h 954704"/>
              <a:gd name="connsiteX7" fmla="*/ 918791 w 1675443"/>
              <a:gd name="connsiteY7" fmla="*/ 738545 h 954704"/>
              <a:gd name="connsiteX8" fmla="*/ 837721 w 1675443"/>
              <a:gd name="connsiteY8" fmla="*/ 117086 h 954704"/>
              <a:gd name="connsiteX9" fmla="*/ 1107954 w 1675443"/>
              <a:gd name="connsiteY9" fmla="*/ 468345 h 954704"/>
              <a:gd name="connsiteX10" fmla="*/ 1053907 w 1675443"/>
              <a:gd name="connsiteY10" fmla="*/ 36026 h 954704"/>
              <a:gd name="connsiteX11" fmla="*/ 1162001 w 1675443"/>
              <a:gd name="connsiteY11" fmla="*/ 252186 h 954704"/>
              <a:gd name="connsiteX12" fmla="*/ 1391698 w 1675443"/>
              <a:gd name="connsiteY12" fmla="*/ 495365 h 954704"/>
              <a:gd name="connsiteX13" fmla="*/ 1351164 w 1675443"/>
              <a:gd name="connsiteY13" fmla="*/ 90066 h 954704"/>
              <a:gd name="connsiteX14" fmla="*/ 1634908 w 1675443"/>
              <a:gd name="connsiteY14" fmla="*/ 306226 h 954704"/>
              <a:gd name="connsiteX15" fmla="*/ 1594373 w 1675443"/>
              <a:gd name="connsiteY15" fmla="*/ 22516 h 954704"/>
              <a:gd name="connsiteX16" fmla="*/ 1499792 w 1675443"/>
              <a:gd name="connsiteY16" fmla="*/ 373776 h 954704"/>
              <a:gd name="connsiteX17" fmla="*/ 1189024 w 1675443"/>
              <a:gd name="connsiteY17" fmla="*/ 171126 h 954704"/>
              <a:gd name="connsiteX18" fmla="*/ 1148489 w 1675443"/>
              <a:gd name="connsiteY18" fmla="*/ 616955 h 954704"/>
              <a:gd name="connsiteX19" fmla="*/ 932303 w 1675443"/>
              <a:gd name="connsiteY19" fmla="*/ 198146 h 954704"/>
              <a:gd name="connsiteX20" fmla="*/ 878256 w 1675443"/>
              <a:gd name="connsiteY20" fmla="*/ 643975 h 954704"/>
              <a:gd name="connsiteX21" fmla="*/ 594512 w 1675443"/>
              <a:gd name="connsiteY21" fmla="*/ 468345 h 954704"/>
              <a:gd name="connsiteX22" fmla="*/ 351302 w 1675443"/>
              <a:gd name="connsiteY22" fmla="*/ 860135 h 954704"/>
              <a:gd name="connsiteX23" fmla="*/ 67558 w 1675443"/>
              <a:gd name="connsiteY23" fmla="*/ 698015 h 954704"/>
              <a:gd name="connsiteX24" fmla="*/ 540465 w 1675443"/>
              <a:gd name="connsiteY24" fmla="*/ 846625 h 95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75443" h="954704">
                <a:moveTo>
                  <a:pt x="0" y="954704"/>
                </a:moveTo>
                <a:cubicBezTo>
                  <a:pt x="64180" y="763313"/>
                  <a:pt x="128361" y="571922"/>
                  <a:pt x="189163" y="535895"/>
                </a:cubicBezTo>
                <a:cubicBezTo>
                  <a:pt x="249965" y="499869"/>
                  <a:pt x="335539" y="754307"/>
                  <a:pt x="364814" y="738545"/>
                </a:cubicBezTo>
                <a:cubicBezTo>
                  <a:pt x="394089" y="722783"/>
                  <a:pt x="317523" y="430067"/>
                  <a:pt x="364814" y="441325"/>
                </a:cubicBezTo>
                <a:cubicBezTo>
                  <a:pt x="412105" y="452583"/>
                  <a:pt x="605771" y="833115"/>
                  <a:pt x="648558" y="806095"/>
                </a:cubicBezTo>
                <a:cubicBezTo>
                  <a:pt x="691345" y="779075"/>
                  <a:pt x="592260" y="342252"/>
                  <a:pt x="621535" y="279206"/>
                </a:cubicBezTo>
                <a:cubicBezTo>
                  <a:pt x="650810" y="216160"/>
                  <a:pt x="774667" y="351260"/>
                  <a:pt x="824210" y="427816"/>
                </a:cubicBezTo>
                <a:cubicBezTo>
                  <a:pt x="873753" y="504373"/>
                  <a:pt x="916539" y="790333"/>
                  <a:pt x="918791" y="738545"/>
                </a:cubicBezTo>
                <a:cubicBezTo>
                  <a:pt x="921043" y="686757"/>
                  <a:pt x="806194" y="162119"/>
                  <a:pt x="837721" y="117086"/>
                </a:cubicBezTo>
                <a:cubicBezTo>
                  <a:pt x="869248" y="72053"/>
                  <a:pt x="1071923" y="481855"/>
                  <a:pt x="1107954" y="468345"/>
                </a:cubicBezTo>
                <a:cubicBezTo>
                  <a:pt x="1143985" y="454835"/>
                  <a:pt x="1044899" y="72053"/>
                  <a:pt x="1053907" y="36026"/>
                </a:cubicBezTo>
                <a:cubicBezTo>
                  <a:pt x="1062915" y="0"/>
                  <a:pt x="1105703" y="175630"/>
                  <a:pt x="1162001" y="252186"/>
                </a:cubicBezTo>
                <a:cubicBezTo>
                  <a:pt x="1218299" y="328742"/>
                  <a:pt x="1360171" y="522385"/>
                  <a:pt x="1391698" y="495365"/>
                </a:cubicBezTo>
                <a:cubicBezTo>
                  <a:pt x="1423225" y="468345"/>
                  <a:pt x="1310629" y="121589"/>
                  <a:pt x="1351164" y="90066"/>
                </a:cubicBezTo>
                <a:cubicBezTo>
                  <a:pt x="1391699" y="58543"/>
                  <a:pt x="1594373" y="317484"/>
                  <a:pt x="1634908" y="306226"/>
                </a:cubicBezTo>
                <a:cubicBezTo>
                  <a:pt x="1675443" y="294968"/>
                  <a:pt x="1616892" y="11258"/>
                  <a:pt x="1594373" y="22516"/>
                </a:cubicBezTo>
                <a:cubicBezTo>
                  <a:pt x="1571854" y="33774"/>
                  <a:pt x="1567350" y="349008"/>
                  <a:pt x="1499792" y="373776"/>
                </a:cubicBezTo>
                <a:cubicBezTo>
                  <a:pt x="1432234" y="398544"/>
                  <a:pt x="1247574" y="130596"/>
                  <a:pt x="1189024" y="171126"/>
                </a:cubicBezTo>
                <a:cubicBezTo>
                  <a:pt x="1130474" y="211656"/>
                  <a:pt x="1191276" y="612452"/>
                  <a:pt x="1148489" y="616955"/>
                </a:cubicBezTo>
                <a:cubicBezTo>
                  <a:pt x="1105702" y="621458"/>
                  <a:pt x="977342" y="193643"/>
                  <a:pt x="932303" y="198146"/>
                </a:cubicBezTo>
                <a:cubicBezTo>
                  <a:pt x="887264" y="202649"/>
                  <a:pt x="934554" y="598942"/>
                  <a:pt x="878256" y="643975"/>
                </a:cubicBezTo>
                <a:cubicBezTo>
                  <a:pt x="821958" y="689008"/>
                  <a:pt x="682338" y="432318"/>
                  <a:pt x="594512" y="468345"/>
                </a:cubicBezTo>
                <a:cubicBezTo>
                  <a:pt x="506686" y="504372"/>
                  <a:pt x="439128" y="821857"/>
                  <a:pt x="351302" y="860135"/>
                </a:cubicBezTo>
                <a:cubicBezTo>
                  <a:pt x="263476" y="898413"/>
                  <a:pt x="36031" y="700267"/>
                  <a:pt x="67558" y="698015"/>
                </a:cubicBezTo>
                <a:cubicBezTo>
                  <a:pt x="99085" y="695763"/>
                  <a:pt x="540465" y="846625"/>
                  <a:pt x="540465" y="846625"/>
                </a:cubicBezTo>
              </a:path>
            </a:pathLst>
          </a:custGeom>
          <a:ln w="57150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4938C04-9B94-64CF-C498-D698A5A4555D}"/>
              </a:ext>
            </a:extLst>
          </p:cNvPr>
          <p:cNvSpPr/>
          <p:nvPr/>
        </p:nvSpPr>
        <p:spPr>
          <a:xfrm rot="7705554">
            <a:off x="7789630" y="3918173"/>
            <a:ext cx="570867" cy="286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3FAA76B-B47D-B3B1-6FBC-957D29CC171F}"/>
              </a:ext>
            </a:extLst>
          </p:cNvPr>
          <p:cNvSpPr/>
          <p:nvPr/>
        </p:nvSpPr>
        <p:spPr>
          <a:xfrm rot="19097955">
            <a:off x="3101782" y="4225336"/>
            <a:ext cx="570867" cy="286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  <p:bldP spid="12" grpId="0" animBg="1"/>
      <p:bldP spid="14" grpId="0"/>
      <p:bldP spid="13" grpId="1" animBg="1"/>
      <p:bldP spid="13" grpId="2" animBg="1"/>
      <p:bldP spid="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647" y="108147"/>
            <a:ext cx="10363200" cy="1314443"/>
          </a:xfrm>
        </p:spPr>
        <p:txBody>
          <a:bodyPr/>
          <a:lstStyle/>
          <a:p>
            <a:r>
              <a:rPr lang="en-US" dirty="0"/>
              <a:t>How to Design Type Systems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080" y="1500576"/>
            <a:ext cx="10124902" cy="468608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99507" y="2206348"/>
            <a:ext cx="3715700" cy="2445305"/>
          </a:xfrm>
          <a:prstGeom prst="ellipse">
            <a:avLst/>
          </a:prstGeom>
          <a:solidFill>
            <a:schemeClr val="accent4">
              <a:lumMod val="40000"/>
              <a:lumOff val="60000"/>
              <a:alpha val="5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Programs that do what you want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68367" y="2894312"/>
            <a:ext cx="3931886" cy="2199593"/>
          </a:xfrm>
          <a:prstGeom prst="ellipse">
            <a:avLst/>
          </a:prstGeom>
          <a:solidFill>
            <a:schemeClr val="accent5">
              <a:lumMod val="60000"/>
              <a:lumOff val="40000"/>
              <a:alpha val="5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Programs that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type check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1163" y="1555242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programs</a:t>
            </a:r>
          </a:p>
        </p:txBody>
      </p:sp>
      <p:sp>
        <p:nvSpPr>
          <p:cNvPr id="8" name="Oval 7"/>
          <p:cNvSpPr/>
          <p:nvPr/>
        </p:nvSpPr>
        <p:spPr>
          <a:xfrm>
            <a:off x="3307530" y="3753277"/>
            <a:ext cx="1141734" cy="675499"/>
          </a:xfrm>
          <a:prstGeom prst="ellipse">
            <a:avLst/>
          </a:prstGeom>
          <a:solidFill>
            <a:schemeClr val="accent2">
              <a:lumMod val="75000"/>
              <a:alpha val="3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83657" y="3885929"/>
            <a:ext cx="3397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bugs here, </a:t>
            </a:r>
            <a:br>
              <a:rPr lang="en-US" dirty="0"/>
            </a:br>
            <a:r>
              <a:rPr lang="en-US" dirty="0"/>
              <a:t>but the type system</a:t>
            </a:r>
          </a:p>
          <a:p>
            <a:r>
              <a:rPr lang="en-US" dirty="0"/>
              <a:t>gets in the way</a:t>
            </a:r>
          </a:p>
          <a:p>
            <a:r>
              <a:rPr lang="en-US" b="1" dirty="0"/>
              <a:t>Underlying problem</a:t>
            </a:r>
            <a:r>
              <a:rPr lang="en-US" dirty="0"/>
              <a:t>: Type system can't express why some things </a:t>
            </a:r>
          </a:p>
          <a:p>
            <a:r>
              <a:rPr lang="en-US" dirty="0"/>
              <a:t>should fit together</a:t>
            </a:r>
          </a:p>
        </p:txBody>
      </p:sp>
      <p:sp>
        <p:nvSpPr>
          <p:cNvPr id="12" name="Oval 11"/>
          <p:cNvSpPr/>
          <p:nvPr/>
        </p:nvSpPr>
        <p:spPr>
          <a:xfrm>
            <a:off x="7032133" y="3949111"/>
            <a:ext cx="1141734" cy="675499"/>
          </a:xfrm>
          <a:prstGeom prst="ellipse">
            <a:avLst/>
          </a:prstGeom>
          <a:solidFill>
            <a:schemeClr val="accent2">
              <a:lumMod val="75000"/>
              <a:alpha val="3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92816" y="2390943"/>
            <a:ext cx="2405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a bug but the type system can’t rule it out</a:t>
            </a:r>
          </a:p>
          <a:p>
            <a:r>
              <a:rPr lang="en-US" b="1" dirty="0"/>
              <a:t>Underlying Problem</a:t>
            </a:r>
            <a:r>
              <a:rPr lang="en-US" dirty="0"/>
              <a:t>: Type system can't make the right distinctions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4938C04-9B94-64CF-C498-D698A5A4555D}"/>
              </a:ext>
            </a:extLst>
          </p:cNvPr>
          <p:cNvSpPr/>
          <p:nvPr/>
        </p:nvSpPr>
        <p:spPr>
          <a:xfrm rot="7705554">
            <a:off x="7789630" y="3918173"/>
            <a:ext cx="570867" cy="286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3FAA76B-B47D-B3B1-6FBC-957D29CC171F}"/>
              </a:ext>
            </a:extLst>
          </p:cNvPr>
          <p:cNvSpPr/>
          <p:nvPr/>
        </p:nvSpPr>
        <p:spPr>
          <a:xfrm rot="19097955">
            <a:off x="3101782" y="4225336"/>
            <a:ext cx="570867" cy="286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9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C8FB-F725-F41E-D1D7-AEE2D455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Robin Milner's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6D2C2-77D3-8C8E-736F-C4D5DD80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tool for practical programming</a:t>
            </a:r>
          </a:p>
        </p:txBody>
      </p:sp>
    </p:spTree>
    <p:extLst>
      <p:ext uri="{BB962C8B-B14F-4D97-AF65-F5344CB8AC3E}">
        <p14:creationId xmlns:p14="http://schemas.microsoft.com/office/powerpoint/2010/main" val="142194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E873E-6205-190E-87AA-9730B4BE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63" b="8328"/>
          <a:stretch/>
        </p:blipFill>
        <p:spPr>
          <a:xfrm>
            <a:off x="133003" y="-5874"/>
            <a:ext cx="11913627" cy="68638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B8DF92-EC2E-E0C7-B7BE-FBF775E21B9B}"/>
                  </a:ext>
                </a:extLst>
              </p14:cNvPr>
              <p14:cNvContentPartPr/>
              <p14:nvPr/>
            </p14:nvContentPartPr>
            <p14:xfrm>
              <a:off x="940436" y="4391444"/>
              <a:ext cx="5691240" cy="6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B8DF92-EC2E-E0C7-B7BE-FBF775E21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436" y="4283444"/>
                <a:ext cx="57988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6C371E-0B48-5F7D-70F7-E73B068ADF61}"/>
                  </a:ext>
                </a:extLst>
              </p14:cNvPr>
              <p14:cNvContentPartPr/>
              <p14:nvPr/>
            </p14:nvContentPartPr>
            <p14:xfrm>
              <a:off x="8058342" y="6466173"/>
              <a:ext cx="3644640" cy="84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6C371E-0B48-5F7D-70F7-E73B068ADF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4342" y="6358173"/>
                <a:ext cx="37522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74968A-96C5-1CA8-79CB-599C55E740E7}"/>
                  </a:ext>
                </a:extLst>
              </p14:cNvPr>
              <p14:cNvContentPartPr/>
              <p14:nvPr/>
            </p14:nvContentPartPr>
            <p14:xfrm>
              <a:off x="2174108" y="6079992"/>
              <a:ext cx="3769560" cy="87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74968A-96C5-1CA8-79CB-599C55E740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0103" y="5972435"/>
                <a:ext cx="3877210" cy="3022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25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15506</TotalTime>
  <Words>2664</Words>
  <Application>Microsoft Macintosh PowerPoint</Application>
  <PresentationFormat>Widescreen</PresentationFormat>
  <Paragraphs>386</Paragraphs>
  <Slides>39</Slides>
  <Notes>26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Menlo</vt:lpstr>
      <vt:lpstr>Office Theme</vt:lpstr>
      <vt:lpstr>What are dependent types and what are they good for?</vt:lpstr>
      <vt:lpstr>PowerPoint Presentation</vt:lpstr>
      <vt:lpstr>PowerPoint Presentation</vt:lpstr>
      <vt:lpstr>Principle: Static type systems help us create and maintain reliable software, at scale </vt:lpstr>
      <vt:lpstr>PowerPoint Presentation</vt:lpstr>
      <vt:lpstr>How to Design Type Systems </vt:lpstr>
      <vt:lpstr>How to Design Type Systems </vt:lpstr>
      <vt:lpstr>Robin Milner's Types</vt:lpstr>
      <vt:lpstr>PowerPoint Presentation</vt:lpstr>
      <vt:lpstr>Milner's Contributions </vt:lpstr>
      <vt:lpstr>Semantic Soundness Theorem:  "Well-typed Programs cannot go wrong"</vt:lpstr>
      <vt:lpstr>Syntactic Soundness Theorem: Algorithm W</vt:lpstr>
      <vt:lpstr>Can we improve on Milner's type system?</vt:lpstr>
      <vt:lpstr>PowerPoint Presentation</vt:lpstr>
      <vt:lpstr>What are dependent types good for in practical programming?</vt:lpstr>
      <vt:lpstr>Dependent Type Systems make application-specific distinctions between values</vt:lpstr>
      <vt:lpstr>Access control</vt:lpstr>
      <vt:lpstr>Access conrol</vt:lpstr>
      <vt:lpstr>Red-Black Trees</vt:lpstr>
      <vt:lpstr>Red-Black Trees</vt:lpstr>
      <vt:lpstr>Red-Black Trees</vt:lpstr>
      <vt:lpstr>More Examples (Types making distinctions) </vt:lpstr>
      <vt:lpstr>Dependent Type Systems can express application-specific relationships between values</vt:lpstr>
      <vt:lpstr>Data Processing in Python</vt:lpstr>
      <vt:lpstr>Data Processing in Haskell</vt:lpstr>
      <vt:lpstr>PowerPoint Presentation</vt:lpstr>
      <vt:lpstr>Types relate schema to data</vt:lpstr>
      <vt:lpstr>Types describe interfaces</vt:lpstr>
      <vt:lpstr>Haskell Servant Library</vt:lpstr>
      <vt:lpstr>Automatic marshalling</vt:lpstr>
      <vt:lpstr>More examples (Types expressing relationships)</vt:lpstr>
      <vt:lpstr>The Future of Dependent Types in Practical Programming</vt:lpstr>
      <vt:lpstr>Summary: Static types provide practical benefits to programmers.  Dependent types provide practical benefits to type systems.</vt:lpstr>
      <vt:lpstr>PowerPoint Presentation</vt:lpstr>
      <vt:lpstr>Type-safe printf</vt:lpstr>
      <vt:lpstr>Different types of text</vt:lpstr>
      <vt:lpstr>What are the features of dependent type systems?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Weirich, Stephanie C</dc:creator>
  <cp:lastModifiedBy>Stephanie Weirich</cp:lastModifiedBy>
  <cp:revision>122</cp:revision>
  <dcterms:created xsi:type="dcterms:W3CDTF">2022-05-25T15:24:18Z</dcterms:created>
  <dcterms:modified xsi:type="dcterms:W3CDTF">2022-06-12T17:26:22Z</dcterms:modified>
</cp:coreProperties>
</file>